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6"/>
  </p:notesMasterIdLst>
  <p:sldIdLst>
    <p:sldId id="256" r:id="rId5"/>
    <p:sldId id="295" r:id="rId6"/>
    <p:sldId id="299" r:id="rId7"/>
    <p:sldId id="354" r:id="rId8"/>
    <p:sldId id="340" r:id="rId9"/>
    <p:sldId id="314" r:id="rId10"/>
    <p:sldId id="331" r:id="rId11"/>
    <p:sldId id="336" r:id="rId12"/>
    <p:sldId id="334" r:id="rId13"/>
    <p:sldId id="333" r:id="rId14"/>
    <p:sldId id="350" r:id="rId15"/>
    <p:sldId id="352" r:id="rId16"/>
    <p:sldId id="317" r:id="rId17"/>
    <p:sldId id="344" r:id="rId18"/>
    <p:sldId id="347" r:id="rId19"/>
    <p:sldId id="323" r:id="rId20"/>
    <p:sldId id="349" r:id="rId21"/>
    <p:sldId id="348" r:id="rId22"/>
    <p:sldId id="325" r:id="rId23"/>
    <p:sldId id="353" r:id="rId24"/>
    <p:sldId id="320"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DB637B-2DD5-4CE8-9060-E129B4A45853}" v="190" dt="2020-06-24T13:33:08.9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9" autoAdjust="0"/>
    <p:restoredTop sz="72466" autoAdjust="0"/>
  </p:normalViewPr>
  <p:slideViewPr>
    <p:cSldViewPr snapToGrid="0">
      <p:cViewPr varScale="1">
        <p:scale>
          <a:sx n="82" d="100"/>
          <a:sy n="82" d="100"/>
        </p:scale>
        <p:origin x="73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eini, Mariam M." userId="fb302b2c-584f-49eb-8158-f1abad9b9c62" providerId="ADAL" clId="{D4DB637B-2DD5-4CE8-9060-E129B4A45853}"/>
    <pc:docChg chg="custSel mod modSld">
      <pc:chgData name="Zeini, Mariam M." userId="fb302b2c-584f-49eb-8158-f1abad9b9c62" providerId="ADAL" clId="{D4DB637B-2DD5-4CE8-9060-E129B4A45853}" dt="2020-06-24T13:34:18.637" v="234" actId="20577"/>
      <pc:docMkLst>
        <pc:docMk/>
      </pc:docMkLst>
      <pc:sldChg chg="modSp">
        <pc:chgData name="Zeini, Mariam M." userId="fb302b2c-584f-49eb-8158-f1abad9b9c62" providerId="ADAL" clId="{D4DB637B-2DD5-4CE8-9060-E129B4A45853}" dt="2020-06-24T13:29:16.661" v="32" actId="20577"/>
        <pc:sldMkLst>
          <pc:docMk/>
          <pc:sldMk cId="1755420527" sldId="256"/>
        </pc:sldMkLst>
        <pc:spChg chg="mod">
          <ac:chgData name="Zeini, Mariam M." userId="fb302b2c-584f-49eb-8158-f1abad9b9c62" providerId="ADAL" clId="{D4DB637B-2DD5-4CE8-9060-E129B4A45853}" dt="2020-06-24T13:29:16.661" v="32" actId="20577"/>
          <ac:spMkLst>
            <pc:docMk/>
            <pc:sldMk cId="1755420527" sldId="256"/>
            <ac:spMk id="3" creationId="{3B11B8B4-6DCE-4EF6-8CBF-95ADAAFBAFD0}"/>
          </ac:spMkLst>
        </pc:spChg>
      </pc:sldChg>
      <pc:sldChg chg="modSp">
        <pc:chgData name="Zeini, Mariam M." userId="fb302b2c-584f-49eb-8158-f1abad9b9c62" providerId="ADAL" clId="{D4DB637B-2DD5-4CE8-9060-E129B4A45853}" dt="2020-06-24T13:29:58.472" v="79" actId="20577"/>
        <pc:sldMkLst>
          <pc:docMk/>
          <pc:sldMk cId="0" sldId="299"/>
        </pc:sldMkLst>
        <pc:spChg chg="mod">
          <ac:chgData name="Zeini, Mariam M." userId="fb302b2c-584f-49eb-8158-f1abad9b9c62" providerId="ADAL" clId="{D4DB637B-2DD5-4CE8-9060-E129B4A45853}" dt="2020-06-24T13:29:58.472" v="79" actId="20577"/>
          <ac:spMkLst>
            <pc:docMk/>
            <pc:sldMk cId="0" sldId="299"/>
            <ac:spMk id="4099" creationId="{2CCAB655-6D6B-49D7-9B1F-A9E89F52044D}"/>
          </ac:spMkLst>
        </pc:spChg>
      </pc:sldChg>
      <pc:sldChg chg="modSp">
        <pc:chgData name="Zeini, Mariam M." userId="fb302b2c-584f-49eb-8158-f1abad9b9c62" providerId="ADAL" clId="{D4DB637B-2DD5-4CE8-9060-E129B4A45853}" dt="2020-06-24T13:32:52.678" v="217" actId="255"/>
        <pc:sldMkLst>
          <pc:docMk/>
          <pc:sldMk cId="0" sldId="333"/>
        </pc:sldMkLst>
        <pc:spChg chg="mod">
          <ac:chgData name="Zeini, Mariam M." userId="fb302b2c-584f-49eb-8158-f1abad9b9c62" providerId="ADAL" clId="{D4DB637B-2DD5-4CE8-9060-E129B4A45853}" dt="2020-06-24T13:32:52.678" v="217" actId="255"/>
          <ac:spMkLst>
            <pc:docMk/>
            <pc:sldMk cId="0" sldId="333"/>
            <ac:spMk id="13315" creationId="{DB246384-C8D5-41B2-8C2E-185FDE26841B}"/>
          </ac:spMkLst>
        </pc:spChg>
      </pc:sldChg>
      <pc:sldChg chg="modSp">
        <pc:chgData name="Zeini, Mariam M." userId="fb302b2c-584f-49eb-8158-f1abad9b9c62" providerId="ADAL" clId="{D4DB637B-2DD5-4CE8-9060-E129B4A45853}" dt="2020-06-24T13:32:57.014" v="218" actId="255"/>
        <pc:sldMkLst>
          <pc:docMk/>
          <pc:sldMk cId="0" sldId="334"/>
        </pc:sldMkLst>
        <pc:spChg chg="mod">
          <ac:chgData name="Zeini, Mariam M." userId="fb302b2c-584f-49eb-8158-f1abad9b9c62" providerId="ADAL" clId="{D4DB637B-2DD5-4CE8-9060-E129B4A45853}" dt="2020-06-24T13:32:57.014" v="218" actId="255"/>
          <ac:spMkLst>
            <pc:docMk/>
            <pc:sldMk cId="0" sldId="334"/>
            <ac:spMk id="95235" creationId="{C29750A7-E4DE-4CA3-B1CA-A1901A03E154}"/>
          </ac:spMkLst>
        </pc:spChg>
      </pc:sldChg>
      <pc:sldChg chg="modSp modAnim">
        <pc:chgData name="Zeini, Mariam M." userId="fb302b2c-584f-49eb-8158-f1abad9b9c62" providerId="ADAL" clId="{D4DB637B-2DD5-4CE8-9060-E129B4A45853}" dt="2020-06-24T13:33:08.956" v="224" actId="15"/>
        <pc:sldMkLst>
          <pc:docMk/>
          <pc:sldMk cId="0" sldId="336"/>
        </pc:sldMkLst>
        <pc:spChg chg="mod">
          <ac:chgData name="Zeini, Mariam M." userId="fb302b2c-584f-49eb-8158-f1abad9b9c62" providerId="ADAL" clId="{D4DB637B-2DD5-4CE8-9060-E129B4A45853}" dt="2020-06-24T13:33:08.956" v="224" actId="15"/>
          <ac:spMkLst>
            <pc:docMk/>
            <pc:sldMk cId="0" sldId="336"/>
            <ac:spMk id="98307" creationId="{D88A684B-D8A0-4843-B018-3901FBF65B6A}"/>
          </ac:spMkLst>
        </pc:spChg>
      </pc:sldChg>
      <pc:sldChg chg="addSp delSp modSp mod setBg">
        <pc:chgData name="Zeini, Mariam M." userId="fb302b2c-584f-49eb-8158-f1abad9b9c62" providerId="ADAL" clId="{D4DB637B-2DD5-4CE8-9060-E129B4A45853}" dt="2020-06-24T13:33:46.007" v="227" actId="26606"/>
        <pc:sldMkLst>
          <pc:docMk/>
          <pc:sldMk cId="0" sldId="350"/>
        </pc:sldMkLst>
        <pc:spChg chg="mod">
          <ac:chgData name="Zeini, Mariam M." userId="fb302b2c-584f-49eb-8158-f1abad9b9c62" providerId="ADAL" clId="{D4DB637B-2DD5-4CE8-9060-E129B4A45853}" dt="2020-06-24T13:33:46.007" v="227" actId="26606"/>
          <ac:spMkLst>
            <pc:docMk/>
            <pc:sldMk cId="0" sldId="350"/>
            <ac:spMk id="14338" creationId="{CF4AABB8-64ED-4253-AB0D-268E34A03C3F}"/>
          </ac:spMkLst>
        </pc:spChg>
        <pc:spChg chg="del mod">
          <ac:chgData name="Zeini, Mariam M." userId="fb302b2c-584f-49eb-8158-f1abad9b9c62" providerId="ADAL" clId="{D4DB637B-2DD5-4CE8-9060-E129B4A45853}" dt="2020-06-24T13:33:46.007" v="227" actId="26606"/>
          <ac:spMkLst>
            <pc:docMk/>
            <pc:sldMk cId="0" sldId="350"/>
            <ac:spMk id="14339" creationId="{4A05967E-F605-4F8A-9115-E7263B5EFDD6}"/>
          </ac:spMkLst>
        </pc:spChg>
        <pc:graphicFrameChg chg="add">
          <ac:chgData name="Zeini, Mariam M." userId="fb302b2c-584f-49eb-8158-f1abad9b9c62" providerId="ADAL" clId="{D4DB637B-2DD5-4CE8-9060-E129B4A45853}" dt="2020-06-24T13:33:46.007" v="227" actId="26606"/>
          <ac:graphicFrameMkLst>
            <pc:docMk/>
            <pc:sldMk cId="0" sldId="350"/>
            <ac:graphicFrameMk id="14341" creationId="{363BA6BB-C432-4749-A45A-A86AA77E8E39}"/>
          </ac:graphicFrameMkLst>
        </pc:graphicFrameChg>
      </pc:sldChg>
      <pc:sldChg chg="modSp">
        <pc:chgData name="Zeini, Mariam M." userId="fb302b2c-584f-49eb-8158-f1abad9b9c62" providerId="ADAL" clId="{D4DB637B-2DD5-4CE8-9060-E129B4A45853}" dt="2020-06-24T13:34:18.637" v="234" actId="20577"/>
        <pc:sldMkLst>
          <pc:docMk/>
          <pc:sldMk cId="2125598170" sldId="352"/>
        </pc:sldMkLst>
        <pc:spChg chg="mod">
          <ac:chgData name="Zeini, Mariam M." userId="fb302b2c-584f-49eb-8158-f1abad9b9c62" providerId="ADAL" clId="{D4DB637B-2DD5-4CE8-9060-E129B4A45853}" dt="2020-06-24T13:34:18.637" v="234" actId="20577"/>
          <ac:spMkLst>
            <pc:docMk/>
            <pc:sldMk cId="2125598170" sldId="352"/>
            <ac:spMk id="3" creationId="{69122772-4A33-4C90-BAC1-812BAB03E189}"/>
          </ac:spMkLst>
        </pc:spChg>
      </pc:sldChg>
      <pc:sldChg chg="modSp">
        <pc:chgData name="Zeini, Mariam M." userId="fb302b2c-584f-49eb-8158-f1abad9b9c62" providerId="ADAL" clId="{D4DB637B-2DD5-4CE8-9060-E129B4A45853}" dt="2020-06-24T13:31:01.621" v="212" actId="20577"/>
        <pc:sldMkLst>
          <pc:docMk/>
          <pc:sldMk cId="1853061158" sldId="354"/>
        </pc:sldMkLst>
        <pc:spChg chg="mod">
          <ac:chgData name="Zeini, Mariam M." userId="fb302b2c-584f-49eb-8158-f1abad9b9c62" providerId="ADAL" clId="{D4DB637B-2DD5-4CE8-9060-E129B4A45853}" dt="2020-06-24T13:31:01.621" v="212" actId="20577"/>
          <ac:spMkLst>
            <pc:docMk/>
            <pc:sldMk cId="1853061158" sldId="354"/>
            <ac:spMk id="3" creationId="{9677BB0B-CED0-4809-982B-50BADA8E66FE}"/>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4" Type="http://schemas.openxmlformats.org/officeDocument/2006/relationships/image" Target="../media/image14.svg"/></Relationships>
</file>

<file path=ppt/diagrams/_rels/data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4" Type="http://schemas.openxmlformats.org/officeDocument/2006/relationships/image" Target="../media/image14.svg"/></Relationships>
</file>

<file path=ppt/diagrams/_rels/drawing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colors1.xml><?xml version="1.0" encoding="utf-8"?>
<dgm:colorsDef xmlns:dgm="http://schemas.openxmlformats.org/drawingml/2006/diagram" xmlns:a="http://schemas.openxmlformats.org/drawingml/2006/main" uniqueId="urn:microsoft.com/office/officeart/2018/5/colors/Iconchunking_neutralbg_accent4_2">
  <dgm:title val=""/>
  <dgm:desc val=""/>
  <dgm:catLst>
    <dgm:cat type="accent4" pri="14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a:alpha val="0"/>
      </a:schemeClr>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5039A04E-82F3-43E9-A013-4721D5A84F97}" type="doc">
      <dgm:prSet loTypeId="urn:microsoft.com/office/officeart/2018/5/layout/IconLeafLabelList" loCatId="icon" qsTypeId="urn:microsoft.com/office/officeart/2005/8/quickstyle/simple1" qsCatId="simple" csTypeId="urn:microsoft.com/office/officeart/2018/5/colors/Iconchunking_neutralbg_accent4_2" csCatId="accent4" phldr="1"/>
      <dgm:spPr/>
      <dgm:t>
        <a:bodyPr/>
        <a:lstStyle/>
        <a:p>
          <a:endParaRPr lang="en-US"/>
        </a:p>
      </dgm:t>
    </dgm:pt>
    <dgm:pt modelId="{01D7567B-D602-4302-9368-AE20D4A5ED88}">
      <dgm:prSet/>
      <dgm:spPr/>
      <dgm:t>
        <a:bodyPr/>
        <a:lstStyle/>
        <a:p>
          <a:pPr>
            <a:defRPr cap="all"/>
          </a:pPr>
          <a:r>
            <a:rPr lang="en-US"/>
            <a:t>To determine which patients are at high risk of developing sepsis.</a:t>
          </a:r>
        </a:p>
      </dgm:t>
    </dgm:pt>
    <dgm:pt modelId="{5A291C0C-547D-4CDF-9775-C650452E601D}" type="parTrans" cxnId="{F476F20C-6A2A-4AA6-95E1-6C62645DEDC2}">
      <dgm:prSet/>
      <dgm:spPr/>
      <dgm:t>
        <a:bodyPr/>
        <a:lstStyle/>
        <a:p>
          <a:endParaRPr lang="en-US"/>
        </a:p>
      </dgm:t>
    </dgm:pt>
    <dgm:pt modelId="{9B407D73-15FC-475B-B951-85F66C6C7AA3}" type="sibTrans" cxnId="{F476F20C-6A2A-4AA6-95E1-6C62645DEDC2}">
      <dgm:prSet/>
      <dgm:spPr/>
      <dgm:t>
        <a:bodyPr/>
        <a:lstStyle/>
        <a:p>
          <a:endParaRPr lang="en-US"/>
        </a:p>
      </dgm:t>
    </dgm:pt>
    <dgm:pt modelId="{E3650F35-055C-416E-A176-1B4BA3342A00}">
      <dgm:prSet/>
      <dgm:spPr/>
      <dgm:t>
        <a:bodyPr/>
        <a:lstStyle/>
        <a:p>
          <a:pPr>
            <a:defRPr cap="all"/>
          </a:pPr>
          <a:r>
            <a:rPr lang="en-US"/>
            <a:t>To assess patient with fever.</a:t>
          </a:r>
        </a:p>
      </dgm:t>
    </dgm:pt>
    <dgm:pt modelId="{AF220531-73D4-434A-A7EF-2351F1E975F8}" type="parTrans" cxnId="{904EC93C-E75E-457F-BAA0-E10150CA0E00}">
      <dgm:prSet/>
      <dgm:spPr/>
      <dgm:t>
        <a:bodyPr/>
        <a:lstStyle/>
        <a:p>
          <a:endParaRPr lang="en-US"/>
        </a:p>
      </dgm:t>
    </dgm:pt>
    <dgm:pt modelId="{CBFBB2E8-600D-40F2-BDE2-8B1AA74EA14D}" type="sibTrans" cxnId="{904EC93C-E75E-457F-BAA0-E10150CA0E00}">
      <dgm:prSet/>
      <dgm:spPr/>
      <dgm:t>
        <a:bodyPr/>
        <a:lstStyle/>
        <a:p>
          <a:endParaRPr lang="en-US"/>
        </a:p>
      </dgm:t>
    </dgm:pt>
    <dgm:pt modelId="{6AD3B215-F474-47FE-B051-88EDFD5BBAEE}">
      <dgm:prSet/>
      <dgm:spPr/>
      <dgm:t>
        <a:bodyPr/>
        <a:lstStyle/>
        <a:p>
          <a:pPr>
            <a:defRPr cap="all"/>
          </a:pPr>
          <a:r>
            <a:rPr lang="en-US"/>
            <a:t>To initiate empiric therapy.</a:t>
          </a:r>
        </a:p>
      </dgm:t>
    </dgm:pt>
    <dgm:pt modelId="{0640AD76-BF73-4DFD-A7A5-85DB86491F9C}" type="parTrans" cxnId="{7CD6D4B1-D2A2-4AA7-A4F4-D8051730264B}">
      <dgm:prSet/>
      <dgm:spPr/>
      <dgm:t>
        <a:bodyPr/>
        <a:lstStyle/>
        <a:p>
          <a:endParaRPr lang="en-US"/>
        </a:p>
      </dgm:t>
    </dgm:pt>
    <dgm:pt modelId="{F4690E0D-9804-47C6-85DE-A7E4466FDD72}" type="sibTrans" cxnId="{7CD6D4B1-D2A2-4AA7-A4F4-D8051730264B}">
      <dgm:prSet/>
      <dgm:spPr/>
      <dgm:t>
        <a:bodyPr/>
        <a:lstStyle/>
        <a:p>
          <a:endParaRPr lang="en-US"/>
        </a:p>
      </dgm:t>
    </dgm:pt>
    <dgm:pt modelId="{FA8FE4E1-0C5F-422E-827D-CC81F568420B}" type="pres">
      <dgm:prSet presAssocID="{5039A04E-82F3-43E9-A013-4721D5A84F97}" presName="root" presStyleCnt="0">
        <dgm:presLayoutVars>
          <dgm:dir/>
          <dgm:resizeHandles val="exact"/>
        </dgm:presLayoutVars>
      </dgm:prSet>
      <dgm:spPr/>
    </dgm:pt>
    <dgm:pt modelId="{F6EB9B3E-24A5-48B7-9566-CBEDCCBD88DF}" type="pres">
      <dgm:prSet presAssocID="{01D7567B-D602-4302-9368-AE20D4A5ED88}" presName="compNode" presStyleCnt="0"/>
      <dgm:spPr/>
    </dgm:pt>
    <dgm:pt modelId="{263A407B-C1ED-41A9-8F81-010C5CE317BC}" type="pres">
      <dgm:prSet presAssocID="{01D7567B-D602-4302-9368-AE20D4A5ED88}" presName="iconBgRect" presStyleLbl="bgShp" presStyleIdx="0" presStyleCnt="3"/>
      <dgm:spPr>
        <a:prstGeom prst="round2DiagRect">
          <a:avLst>
            <a:gd name="adj1" fmla="val 29727"/>
            <a:gd name="adj2" fmla="val 0"/>
          </a:avLst>
        </a:prstGeom>
      </dgm:spPr>
    </dgm:pt>
    <dgm:pt modelId="{B5129780-45BB-40CD-983A-A57D43427FE4}" type="pres">
      <dgm:prSet presAssocID="{01D7567B-D602-4302-9368-AE20D4A5ED8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Kidney"/>
        </a:ext>
      </dgm:extLst>
    </dgm:pt>
    <dgm:pt modelId="{54A72744-4A00-4FDF-B42E-25DEE2C52630}" type="pres">
      <dgm:prSet presAssocID="{01D7567B-D602-4302-9368-AE20D4A5ED88}" presName="spaceRect" presStyleCnt="0"/>
      <dgm:spPr/>
    </dgm:pt>
    <dgm:pt modelId="{058E75BF-83B9-40CF-9D23-44B6A13A5D1A}" type="pres">
      <dgm:prSet presAssocID="{01D7567B-D602-4302-9368-AE20D4A5ED88}" presName="textRect" presStyleLbl="revTx" presStyleIdx="0" presStyleCnt="3">
        <dgm:presLayoutVars>
          <dgm:chMax val="1"/>
          <dgm:chPref val="1"/>
        </dgm:presLayoutVars>
      </dgm:prSet>
      <dgm:spPr/>
    </dgm:pt>
    <dgm:pt modelId="{21D1008B-D061-4B40-BC0E-D21FE59F91F5}" type="pres">
      <dgm:prSet presAssocID="{9B407D73-15FC-475B-B951-85F66C6C7AA3}" presName="sibTrans" presStyleCnt="0"/>
      <dgm:spPr/>
    </dgm:pt>
    <dgm:pt modelId="{7F5880A6-B252-4F41-ACFC-22BE80FA2CCE}" type="pres">
      <dgm:prSet presAssocID="{E3650F35-055C-416E-A176-1B4BA3342A00}" presName="compNode" presStyleCnt="0"/>
      <dgm:spPr/>
    </dgm:pt>
    <dgm:pt modelId="{431CB181-CABE-4C3B-B942-68C9492BC33B}" type="pres">
      <dgm:prSet presAssocID="{E3650F35-055C-416E-A176-1B4BA3342A00}" presName="iconBgRect" presStyleLbl="bgShp" presStyleIdx="1" presStyleCnt="3"/>
      <dgm:spPr>
        <a:prstGeom prst="round2DiagRect">
          <a:avLst>
            <a:gd name="adj1" fmla="val 29727"/>
            <a:gd name="adj2" fmla="val 0"/>
          </a:avLst>
        </a:prstGeom>
      </dgm:spPr>
    </dgm:pt>
    <dgm:pt modelId="{FD29448C-9922-49B9-AE09-F1ED0D508621}" type="pres">
      <dgm:prSet presAssocID="{E3650F35-055C-416E-A176-1B4BA3342A0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dicine"/>
        </a:ext>
      </dgm:extLst>
    </dgm:pt>
    <dgm:pt modelId="{5C74AB13-E656-4240-82FD-408E93B132D6}" type="pres">
      <dgm:prSet presAssocID="{E3650F35-055C-416E-A176-1B4BA3342A00}" presName="spaceRect" presStyleCnt="0"/>
      <dgm:spPr/>
    </dgm:pt>
    <dgm:pt modelId="{F37B8AD0-EC9F-40EA-AB92-EFDCBA6E7409}" type="pres">
      <dgm:prSet presAssocID="{E3650F35-055C-416E-A176-1B4BA3342A00}" presName="textRect" presStyleLbl="revTx" presStyleIdx="1" presStyleCnt="3">
        <dgm:presLayoutVars>
          <dgm:chMax val="1"/>
          <dgm:chPref val="1"/>
        </dgm:presLayoutVars>
      </dgm:prSet>
      <dgm:spPr/>
    </dgm:pt>
    <dgm:pt modelId="{3B665662-750E-4288-8256-C3C5864E67E0}" type="pres">
      <dgm:prSet presAssocID="{CBFBB2E8-600D-40F2-BDE2-8B1AA74EA14D}" presName="sibTrans" presStyleCnt="0"/>
      <dgm:spPr/>
    </dgm:pt>
    <dgm:pt modelId="{DA19A414-7C83-4725-993F-9FBC79C3454E}" type="pres">
      <dgm:prSet presAssocID="{6AD3B215-F474-47FE-B051-88EDFD5BBAEE}" presName="compNode" presStyleCnt="0"/>
      <dgm:spPr/>
    </dgm:pt>
    <dgm:pt modelId="{F5AF14EF-F8FC-451F-A577-60888DD17334}" type="pres">
      <dgm:prSet presAssocID="{6AD3B215-F474-47FE-B051-88EDFD5BBAEE}" presName="iconBgRect" presStyleLbl="bgShp" presStyleIdx="2" presStyleCnt="3"/>
      <dgm:spPr>
        <a:prstGeom prst="round2DiagRect">
          <a:avLst>
            <a:gd name="adj1" fmla="val 29727"/>
            <a:gd name="adj2" fmla="val 0"/>
          </a:avLst>
        </a:prstGeom>
      </dgm:spPr>
    </dgm:pt>
    <dgm:pt modelId="{0360D588-E729-4A42-8209-694B688C2F22}" type="pres">
      <dgm:prSet presAssocID="{6AD3B215-F474-47FE-B051-88EDFD5BBAEE}"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Needle"/>
        </a:ext>
      </dgm:extLst>
    </dgm:pt>
    <dgm:pt modelId="{C6DC2976-2DC1-4F4E-B369-2B383CFB026F}" type="pres">
      <dgm:prSet presAssocID="{6AD3B215-F474-47FE-B051-88EDFD5BBAEE}" presName="spaceRect" presStyleCnt="0"/>
      <dgm:spPr/>
    </dgm:pt>
    <dgm:pt modelId="{6DB5EE63-0928-4D32-B1C0-DD2E868EA991}" type="pres">
      <dgm:prSet presAssocID="{6AD3B215-F474-47FE-B051-88EDFD5BBAEE}" presName="textRect" presStyleLbl="revTx" presStyleIdx="2" presStyleCnt="3">
        <dgm:presLayoutVars>
          <dgm:chMax val="1"/>
          <dgm:chPref val="1"/>
        </dgm:presLayoutVars>
      </dgm:prSet>
      <dgm:spPr/>
    </dgm:pt>
  </dgm:ptLst>
  <dgm:cxnLst>
    <dgm:cxn modelId="{F476F20C-6A2A-4AA6-95E1-6C62645DEDC2}" srcId="{5039A04E-82F3-43E9-A013-4721D5A84F97}" destId="{01D7567B-D602-4302-9368-AE20D4A5ED88}" srcOrd="0" destOrd="0" parTransId="{5A291C0C-547D-4CDF-9775-C650452E601D}" sibTransId="{9B407D73-15FC-475B-B951-85F66C6C7AA3}"/>
    <dgm:cxn modelId="{904EC93C-E75E-457F-BAA0-E10150CA0E00}" srcId="{5039A04E-82F3-43E9-A013-4721D5A84F97}" destId="{E3650F35-055C-416E-A176-1B4BA3342A00}" srcOrd="1" destOrd="0" parTransId="{AF220531-73D4-434A-A7EF-2351F1E975F8}" sibTransId="{CBFBB2E8-600D-40F2-BDE2-8B1AA74EA14D}"/>
    <dgm:cxn modelId="{EDA85F95-0AE3-4598-ABA7-6810C45A4965}" type="presOf" srcId="{01D7567B-D602-4302-9368-AE20D4A5ED88}" destId="{058E75BF-83B9-40CF-9D23-44B6A13A5D1A}" srcOrd="0" destOrd="0" presId="urn:microsoft.com/office/officeart/2018/5/layout/IconLeafLabelList"/>
    <dgm:cxn modelId="{7CD6D4B1-D2A2-4AA7-A4F4-D8051730264B}" srcId="{5039A04E-82F3-43E9-A013-4721D5A84F97}" destId="{6AD3B215-F474-47FE-B051-88EDFD5BBAEE}" srcOrd="2" destOrd="0" parTransId="{0640AD76-BF73-4DFD-A7A5-85DB86491F9C}" sibTransId="{F4690E0D-9804-47C6-85DE-A7E4466FDD72}"/>
    <dgm:cxn modelId="{4C4C82CB-5BC0-4E26-BB2D-F1EFE1BEEF20}" type="presOf" srcId="{5039A04E-82F3-43E9-A013-4721D5A84F97}" destId="{FA8FE4E1-0C5F-422E-827D-CC81F568420B}" srcOrd="0" destOrd="0" presId="urn:microsoft.com/office/officeart/2018/5/layout/IconLeafLabelList"/>
    <dgm:cxn modelId="{4884BAEB-4706-48FB-BEB1-D378EF4C6F93}" type="presOf" srcId="{E3650F35-055C-416E-A176-1B4BA3342A00}" destId="{F37B8AD0-EC9F-40EA-AB92-EFDCBA6E7409}" srcOrd="0" destOrd="0" presId="urn:microsoft.com/office/officeart/2018/5/layout/IconLeafLabelList"/>
    <dgm:cxn modelId="{735189F7-BF87-4DC8-8905-F2225D2C722E}" type="presOf" srcId="{6AD3B215-F474-47FE-B051-88EDFD5BBAEE}" destId="{6DB5EE63-0928-4D32-B1C0-DD2E868EA991}" srcOrd="0" destOrd="0" presId="urn:microsoft.com/office/officeart/2018/5/layout/IconLeafLabelList"/>
    <dgm:cxn modelId="{49365930-F745-44EC-B800-28AD5ECAF767}" type="presParOf" srcId="{FA8FE4E1-0C5F-422E-827D-CC81F568420B}" destId="{F6EB9B3E-24A5-48B7-9566-CBEDCCBD88DF}" srcOrd="0" destOrd="0" presId="urn:microsoft.com/office/officeart/2018/5/layout/IconLeafLabelList"/>
    <dgm:cxn modelId="{31DBCCA9-5BD1-4363-A12A-ECC27CE6736D}" type="presParOf" srcId="{F6EB9B3E-24A5-48B7-9566-CBEDCCBD88DF}" destId="{263A407B-C1ED-41A9-8F81-010C5CE317BC}" srcOrd="0" destOrd="0" presId="urn:microsoft.com/office/officeart/2018/5/layout/IconLeafLabelList"/>
    <dgm:cxn modelId="{56971040-7CB8-4FD7-A119-EC1C49E11743}" type="presParOf" srcId="{F6EB9B3E-24A5-48B7-9566-CBEDCCBD88DF}" destId="{B5129780-45BB-40CD-983A-A57D43427FE4}" srcOrd="1" destOrd="0" presId="urn:microsoft.com/office/officeart/2018/5/layout/IconLeafLabelList"/>
    <dgm:cxn modelId="{A78ACC47-ECD4-488C-89E3-068909DCEF5B}" type="presParOf" srcId="{F6EB9B3E-24A5-48B7-9566-CBEDCCBD88DF}" destId="{54A72744-4A00-4FDF-B42E-25DEE2C52630}" srcOrd="2" destOrd="0" presId="urn:microsoft.com/office/officeart/2018/5/layout/IconLeafLabelList"/>
    <dgm:cxn modelId="{7C829234-53A3-410F-BD80-AD12089793BE}" type="presParOf" srcId="{F6EB9B3E-24A5-48B7-9566-CBEDCCBD88DF}" destId="{058E75BF-83B9-40CF-9D23-44B6A13A5D1A}" srcOrd="3" destOrd="0" presId="urn:microsoft.com/office/officeart/2018/5/layout/IconLeafLabelList"/>
    <dgm:cxn modelId="{6F276BFF-6E68-4304-A5B3-319DDCCE8E9D}" type="presParOf" srcId="{FA8FE4E1-0C5F-422E-827D-CC81F568420B}" destId="{21D1008B-D061-4B40-BC0E-D21FE59F91F5}" srcOrd="1" destOrd="0" presId="urn:microsoft.com/office/officeart/2018/5/layout/IconLeafLabelList"/>
    <dgm:cxn modelId="{8D144B6C-FE0F-4173-80AF-E07102C3A68A}" type="presParOf" srcId="{FA8FE4E1-0C5F-422E-827D-CC81F568420B}" destId="{7F5880A6-B252-4F41-ACFC-22BE80FA2CCE}" srcOrd="2" destOrd="0" presId="urn:microsoft.com/office/officeart/2018/5/layout/IconLeafLabelList"/>
    <dgm:cxn modelId="{C36BB3C6-CFDB-48D9-B655-5B1A4576CBBE}" type="presParOf" srcId="{7F5880A6-B252-4F41-ACFC-22BE80FA2CCE}" destId="{431CB181-CABE-4C3B-B942-68C9492BC33B}" srcOrd="0" destOrd="0" presId="urn:microsoft.com/office/officeart/2018/5/layout/IconLeafLabelList"/>
    <dgm:cxn modelId="{3A653B39-4FCE-45DA-880A-B2BA7033E9A8}" type="presParOf" srcId="{7F5880A6-B252-4F41-ACFC-22BE80FA2CCE}" destId="{FD29448C-9922-49B9-AE09-F1ED0D508621}" srcOrd="1" destOrd="0" presId="urn:microsoft.com/office/officeart/2018/5/layout/IconLeafLabelList"/>
    <dgm:cxn modelId="{DDB99359-E842-4ADD-8A20-4ABEA4EFE755}" type="presParOf" srcId="{7F5880A6-B252-4F41-ACFC-22BE80FA2CCE}" destId="{5C74AB13-E656-4240-82FD-408E93B132D6}" srcOrd="2" destOrd="0" presId="urn:microsoft.com/office/officeart/2018/5/layout/IconLeafLabelList"/>
    <dgm:cxn modelId="{0C0A3085-D59E-4E73-8258-F7F96B78C8A0}" type="presParOf" srcId="{7F5880A6-B252-4F41-ACFC-22BE80FA2CCE}" destId="{F37B8AD0-EC9F-40EA-AB92-EFDCBA6E7409}" srcOrd="3" destOrd="0" presId="urn:microsoft.com/office/officeart/2018/5/layout/IconLeafLabelList"/>
    <dgm:cxn modelId="{9527C785-753E-42BE-B113-43ACE9222792}" type="presParOf" srcId="{FA8FE4E1-0C5F-422E-827D-CC81F568420B}" destId="{3B665662-750E-4288-8256-C3C5864E67E0}" srcOrd="3" destOrd="0" presId="urn:microsoft.com/office/officeart/2018/5/layout/IconLeafLabelList"/>
    <dgm:cxn modelId="{D46235B1-0B17-407D-9E7A-90ED0787F31A}" type="presParOf" srcId="{FA8FE4E1-0C5F-422E-827D-CC81F568420B}" destId="{DA19A414-7C83-4725-993F-9FBC79C3454E}" srcOrd="4" destOrd="0" presId="urn:microsoft.com/office/officeart/2018/5/layout/IconLeafLabelList"/>
    <dgm:cxn modelId="{06C7DC92-AF15-48AF-89C3-8BBD14B4689B}" type="presParOf" srcId="{DA19A414-7C83-4725-993F-9FBC79C3454E}" destId="{F5AF14EF-F8FC-451F-A577-60888DD17334}" srcOrd="0" destOrd="0" presId="urn:microsoft.com/office/officeart/2018/5/layout/IconLeafLabelList"/>
    <dgm:cxn modelId="{230AFA5D-AA60-4A9E-9369-0541C3BFBAB2}" type="presParOf" srcId="{DA19A414-7C83-4725-993F-9FBC79C3454E}" destId="{0360D588-E729-4A42-8209-694B688C2F22}" srcOrd="1" destOrd="0" presId="urn:microsoft.com/office/officeart/2018/5/layout/IconLeafLabelList"/>
    <dgm:cxn modelId="{06C1E58C-360B-44F0-94A1-75B09AB2297C}" type="presParOf" srcId="{DA19A414-7C83-4725-993F-9FBC79C3454E}" destId="{C6DC2976-2DC1-4F4E-B369-2B383CFB026F}" srcOrd="2" destOrd="0" presId="urn:microsoft.com/office/officeart/2018/5/layout/IconLeafLabelList"/>
    <dgm:cxn modelId="{7E2FDFEF-4EBD-4D50-A310-C27B5378E0D0}" type="presParOf" srcId="{DA19A414-7C83-4725-993F-9FBC79C3454E}" destId="{6DB5EE63-0928-4D32-B1C0-DD2E868EA991}" srcOrd="3" destOrd="0" presId="urn:microsoft.com/office/officeart/2018/5/layout/IconLeafLabel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263200B-66FA-4278-A0AB-6D4A224CF6FA}" type="doc">
      <dgm:prSet loTypeId="urn:microsoft.com/office/officeart/2005/8/layout/matrix3" loCatId="matrix" qsTypeId="urn:microsoft.com/office/officeart/2005/8/quickstyle/simple4" qsCatId="simple" csTypeId="urn:microsoft.com/office/officeart/2005/8/colors/accent1_2" csCatId="accent1" phldr="1"/>
      <dgm:spPr/>
      <dgm:t>
        <a:bodyPr/>
        <a:lstStyle/>
        <a:p>
          <a:endParaRPr lang="en-US"/>
        </a:p>
      </dgm:t>
    </dgm:pt>
    <dgm:pt modelId="{2398F5F3-DACB-4DAC-8E44-720BB8DCC09A}">
      <dgm:prSet/>
      <dgm:spPr/>
      <dgm:t>
        <a:bodyPr/>
        <a:lstStyle/>
        <a:p>
          <a:r>
            <a:rPr lang="en-US"/>
            <a:t>Definition is arbitrary and generally depends on the clinical service and patient history</a:t>
          </a:r>
        </a:p>
      </dgm:t>
    </dgm:pt>
    <dgm:pt modelId="{69C8A10B-1CA7-4A36-B7C9-4C2E381AE6C4}" type="parTrans" cxnId="{FADD67AB-12D1-4FB1-8CDA-592729493B0A}">
      <dgm:prSet/>
      <dgm:spPr/>
      <dgm:t>
        <a:bodyPr/>
        <a:lstStyle/>
        <a:p>
          <a:endParaRPr lang="en-US"/>
        </a:p>
      </dgm:t>
    </dgm:pt>
    <dgm:pt modelId="{F3F6A13B-4155-4513-B0E5-B655451CA0A1}" type="sibTrans" cxnId="{FADD67AB-12D1-4FB1-8CDA-592729493B0A}">
      <dgm:prSet/>
      <dgm:spPr/>
      <dgm:t>
        <a:bodyPr/>
        <a:lstStyle/>
        <a:p>
          <a:endParaRPr lang="en-US"/>
        </a:p>
      </dgm:t>
    </dgm:pt>
    <dgm:pt modelId="{E804DDC3-7352-4477-A4B6-E73B5D2AB948}">
      <dgm:prSet/>
      <dgm:spPr/>
      <dgm:t>
        <a:bodyPr/>
        <a:lstStyle/>
        <a:p>
          <a:r>
            <a:rPr lang="en-US"/>
            <a:t>Fever in neonate: 38 C</a:t>
          </a:r>
        </a:p>
      </dgm:t>
    </dgm:pt>
    <dgm:pt modelId="{548BDA70-3003-4D13-9DA3-2B252368644E}" type="parTrans" cxnId="{CB0B092C-1628-46C0-AEF1-2BF9C4C50AC6}">
      <dgm:prSet/>
      <dgm:spPr/>
      <dgm:t>
        <a:bodyPr/>
        <a:lstStyle/>
        <a:p>
          <a:endParaRPr lang="en-US"/>
        </a:p>
      </dgm:t>
    </dgm:pt>
    <dgm:pt modelId="{14C47767-3471-457F-AACA-647227087349}" type="sibTrans" cxnId="{CB0B092C-1628-46C0-AEF1-2BF9C4C50AC6}">
      <dgm:prSet/>
      <dgm:spPr/>
      <dgm:t>
        <a:bodyPr/>
        <a:lstStyle/>
        <a:p>
          <a:endParaRPr lang="en-US"/>
        </a:p>
      </dgm:t>
    </dgm:pt>
    <dgm:pt modelId="{7F374817-08A3-4604-A871-8D7A58801562}">
      <dgm:prSet/>
      <dgm:spPr/>
      <dgm:t>
        <a:bodyPr/>
        <a:lstStyle/>
        <a:p>
          <a:r>
            <a:rPr lang="en-US"/>
            <a:t>Immunocompromised (ex. Transplant, immunodeficiency, oncology patients): sustained ≥38 x 1 hour) or one time fever &gt;38.4</a:t>
          </a:r>
        </a:p>
      </dgm:t>
    </dgm:pt>
    <dgm:pt modelId="{017D5AE6-32E5-440D-AD43-4DF8B7746158}" type="parTrans" cxnId="{C080F8F1-5441-4E6D-92E7-D8FA7509A5C9}">
      <dgm:prSet/>
      <dgm:spPr/>
      <dgm:t>
        <a:bodyPr/>
        <a:lstStyle/>
        <a:p>
          <a:endParaRPr lang="en-US"/>
        </a:p>
      </dgm:t>
    </dgm:pt>
    <dgm:pt modelId="{C0D50297-D0F1-4694-BEB5-E6618CD6ED01}" type="sibTrans" cxnId="{C080F8F1-5441-4E6D-92E7-D8FA7509A5C9}">
      <dgm:prSet/>
      <dgm:spPr/>
      <dgm:t>
        <a:bodyPr/>
        <a:lstStyle/>
        <a:p>
          <a:endParaRPr lang="en-US"/>
        </a:p>
      </dgm:t>
    </dgm:pt>
    <dgm:pt modelId="{B2F74C90-605D-4EC6-B41F-B87B2F2E589E}">
      <dgm:prSet/>
      <dgm:spPr/>
      <dgm:t>
        <a:bodyPr/>
        <a:lstStyle/>
        <a:p>
          <a:r>
            <a:rPr lang="en-US" dirty="0"/>
            <a:t>If in doubt as to whether the patient is febrile (ex. Patient is 37.9 C) hold off on antipyretics to determine if they spike a fever </a:t>
          </a:r>
        </a:p>
      </dgm:t>
    </dgm:pt>
    <dgm:pt modelId="{5993516B-5DE2-4EE6-992F-8AA7C90470BC}" type="parTrans" cxnId="{C78D5459-BA24-474E-A82E-AC071089306A}">
      <dgm:prSet/>
      <dgm:spPr/>
      <dgm:t>
        <a:bodyPr/>
        <a:lstStyle/>
        <a:p>
          <a:endParaRPr lang="en-US"/>
        </a:p>
      </dgm:t>
    </dgm:pt>
    <dgm:pt modelId="{384BCDC8-2FAF-45D3-91B3-2364CD408ADA}" type="sibTrans" cxnId="{C78D5459-BA24-474E-A82E-AC071089306A}">
      <dgm:prSet/>
      <dgm:spPr/>
      <dgm:t>
        <a:bodyPr/>
        <a:lstStyle/>
        <a:p>
          <a:endParaRPr lang="en-US"/>
        </a:p>
      </dgm:t>
    </dgm:pt>
    <dgm:pt modelId="{4EAF9E22-2419-4F10-A041-DD1BA97652BA}" type="pres">
      <dgm:prSet presAssocID="{6263200B-66FA-4278-A0AB-6D4A224CF6FA}" presName="matrix" presStyleCnt="0">
        <dgm:presLayoutVars>
          <dgm:chMax val="1"/>
          <dgm:dir/>
          <dgm:resizeHandles val="exact"/>
        </dgm:presLayoutVars>
      </dgm:prSet>
      <dgm:spPr/>
    </dgm:pt>
    <dgm:pt modelId="{7975E9C7-09D5-429E-B25F-B4E669F1E48E}" type="pres">
      <dgm:prSet presAssocID="{6263200B-66FA-4278-A0AB-6D4A224CF6FA}" presName="diamond" presStyleLbl="bgShp" presStyleIdx="0" presStyleCnt="1"/>
      <dgm:spPr/>
    </dgm:pt>
    <dgm:pt modelId="{383C6E4E-C549-4D3C-B067-E80E444585DF}" type="pres">
      <dgm:prSet presAssocID="{6263200B-66FA-4278-A0AB-6D4A224CF6FA}" presName="quad1" presStyleLbl="node1" presStyleIdx="0" presStyleCnt="4">
        <dgm:presLayoutVars>
          <dgm:chMax val="0"/>
          <dgm:chPref val="0"/>
          <dgm:bulletEnabled val="1"/>
        </dgm:presLayoutVars>
      </dgm:prSet>
      <dgm:spPr/>
    </dgm:pt>
    <dgm:pt modelId="{44C5E57C-7277-4DFB-B755-0FAE9CE93DF1}" type="pres">
      <dgm:prSet presAssocID="{6263200B-66FA-4278-A0AB-6D4A224CF6FA}" presName="quad2" presStyleLbl="node1" presStyleIdx="1" presStyleCnt="4">
        <dgm:presLayoutVars>
          <dgm:chMax val="0"/>
          <dgm:chPref val="0"/>
          <dgm:bulletEnabled val="1"/>
        </dgm:presLayoutVars>
      </dgm:prSet>
      <dgm:spPr/>
    </dgm:pt>
    <dgm:pt modelId="{B923C08B-FE06-4B45-9F6A-D8DE936D4486}" type="pres">
      <dgm:prSet presAssocID="{6263200B-66FA-4278-A0AB-6D4A224CF6FA}" presName="quad3" presStyleLbl="node1" presStyleIdx="2" presStyleCnt="4">
        <dgm:presLayoutVars>
          <dgm:chMax val="0"/>
          <dgm:chPref val="0"/>
          <dgm:bulletEnabled val="1"/>
        </dgm:presLayoutVars>
      </dgm:prSet>
      <dgm:spPr/>
    </dgm:pt>
    <dgm:pt modelId="{79D5A6E1-B785-4FEF-A2C2-5BCCAE806F76}" type="pres">
      <dgm:prSet presAssocID="{6263200B-66FA-4278-A0AB-6D4A224CF6FA}" presName="quad4" presStyleLbl="node1" presStyleIdx="3" presStyleCnt="4">
        <dgm:presLayoutVars>
          <dgm:chMax val="0"/>
          <dgm:chPref val="0"/>
          <dgm:bulletEnabled val="1"/>
        </dgm:presLayoutVars>
      </dgm:prSet>
      <dgm:spPr/>
    </dgm:pt>
  </dgm:ptLst>
  <dgm:cxnLst>
    <dgm:cxn modelId="{12ECE021-D4D9-4C3C-AFA3-3647DB96F65F}" type="presOf" srcId="{B2F74C90-605D-4EC6-B41F-B87B2F2E589E}" destId="{79D5A6E1-B785-4FEF-A2C2-5BCCAE806F76}" srcOrd="0" destOrd="0" presId="urn:microsoft.com/office/officeart/2005/8/layout/matrix3"/>
    <dgm:cxn modelId="{CB0B092C-1628-46C0-AEF1-2BF9C4C50AC6}" srcId="{6263200B-66FA-4278-A0AB-6D4A224CF6FA}" destId="{E804DDC3-7352-4477-A4B6-E73B5D2AB948}" srcOrd="1" destOrd="0" parTransId="{548BDA70-3003-4D13-9DA3-2B252368644E}" sibTransId="{14C47767-3471-457F-AACA-647227087349}"/>
    <dgm:cxn modelId="{A420AA74-F771-4BC8-BB11-C1A20AD7593C}" type="presOf" srcId="{2398F5F3-DACB-4DAC-8E44-720BB8DCC09A}" destId="{383C6E4E-C549-4D3C-B067-E80E444585DF}" srcOrd="0" destOrd="0" presId="urn:microsoft.com/office/officeart/2005/8/layout/matrix3"/>
    <dgm:cxn modelId="{9FDEB756-02CD-4391-9189-DD8029D8AAD5}" type="presOf" srcId="{6263200B-66FA-4278-A0AB-6D4A224CF6FA}" destId="{4EAF9E22-2419-4F10-A041-DD1BA97652BA}" srcOrd="0" destOrd="0" presId="urn:microsoft.com/office/officeart/2005/8/layout/matrix3"/>
    <dgm:cxn modelId="{C78D5459-BA24-474E-A82E-AC071089306A}" srcId="{6263200B-66FA-4278-A0AB-6D4A224CF6FA}" destId="{B2F74C90-605D-4EC6-B41F-B87B2F2E589E}" srcOrd="3" destOrd="0" parTransId="{5993516B-5DE2-4EE6-992F-8AA7C90470BC}" sibTransId="{384BCDC8-2FAF-45D3-91B3-2364CD408ADA}"/>
    <dgm:cxn modelId="{1AA01A8E-6117-4117-B9F7-9109A140F84E}" type="presOf" srcId="{E804DDC3-7352-4477-A4B6-E73B5D2AB948}" destId="{44C5E57C-7277-4DFB-B755-0FAE9CE93DF1}" srcOrd="0" destOrd="0" presId="urn:microsoft.com/office/officeart/2005/8/layout/matrix3"/>
    <dgm:cxn modelId="{FADD67AB-12D1-4FB1-8CDA-592729493B0A}" srcId="{6263200B-66FA-4278-A0AB-6D4A224CF6FA}" destId="{2398F5F3-DACB-4DAC-8E44-720BB8DCC09A}" srcOrd="0" destOrd="0" parTransId="{69C8A10B-1CA7-4A36-B7C9-4C2E381AE6C4}" sibTransId="{F3F6A13B-4155-4513-B0E5-B655451CA0A1}"/>
    <dgm:cxn modelId="{46C7ABE9-E1BA-4BAE-821D-E7D35AF42713}" type="presOf" srcId="{7F374817-08A3-4604-A871-8D7A58801562}" destId="{B923C08B-FE06-4B45-9F6A-D8DE936D4486}" srcOrd="0" destOrd="0" presId="urn:microsoft.com/office/officeart/2005/8/layout/matrix3"/>
    <dgm:cxn modelId="{C080F8F1-5441-4E6D-92E7-D8FA7509A5C9}" srcId="{6263200B-66FA-4278-A0AB-6D4A224CF6FA}" destId="{7F374817-08A3-4604-A871-8D7A58801562}" srcOrd="2" destOrd="0" parTransId="{017D5AE6-32E5-440D-AD43-4DF8B7746158}" sibTransId="{C0D50297-D0F1-4694-BEB5-E6618CD6ED01}"/>
    <dgm:cxn modelId="{02EBEA2A-5050-4DBC-98F5-00FDBC38EEEF}" type="presParOf" srcId="{4EAF9E22-2419-4F10-A041-DD1BA97652BA}" destId="{7975E9C7-09D5-429E-B25F-B4E669F1E48E}" srcOrd="0" destOrd="0" presId="urn:microsoft.com/office/officeart/2005/8/layout/matrix3"/>
    <dgm:cxn modelId="{552DB43A-B386-4C96-B1AF-F3DA33E34FF4}" type="presParOf" srcId="{4EAF9E22-2419-4F10-A041-DD1BA97652BA}" destId="{383C6E4E-C549-4D3C-B067-E80E444585DF}" srcOrd="1" destOrd="0" presId="urn:microsoft.com/office/officeart/2005/8/layout/matrix3"/>
    <dgm:cxn modelId="{8A91725E-6D88-4E74-A63D-1636AF45876D}" type="presParOf" srcId="{4EAF9E22-2419-4F10-A041-DD1BA97652BA}" destId="{44C5E57C-7277-4DFB-B755-0FAE9CE93DF1}" srcOrd="2" destOrd="0" presId="urn:microsoft.com/office/officeart/2005/8/layout/matrix3"/>
    <dgm:cxn modelId="{0FF4B7ED-5096-4408-B6AC-091358FDD283}" type="presParOf" srcId="{4EAF9E22-2419-4F10-A041-DD1BA97652BA}" destId="{B923C08B-FE06-4B45-9F6A-D8DE936D4486}" srcOrd="3" destOrd="0" presId="urn:microsoft.com/office/officeart/2005/8/layout/matrix3"/>
    <dgm:cxn modelId="{F3FF90AA-0A58-4245-B6F0-DF79969AFF9D}" type="presParOf" srcId="{4EAF9E22-2419-4F10-A041-DD1BA97652BA}" destId="{79D5A6E1-B785-4FEF-A2C2-5BCCAE806F76}" srcOrd="4" destOrd="0" presId="urn:microsoft.com/office/officeart/2005/8/layout/matrix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650C3C7-46E0-46CD-9806-C0FCB21C4523}" type="doc">
      <dgm:prSet loTypeId="urn:microsoft.com/office/officeart/2005/8/layout/hList1" loCatId="list" qsTypeId="urn:microsoft.com/office/officeart/2005/8/quickstyle/simple4" qsCatId="simple" csTypeId="urn:microsoft.com/office/officeart/2005/8/colors/colorful2" csCatId="colorful"/>
      <dgm:spPr/>
      <dgm:t>
        <a:bodyPr/>
        <a:lstStyle/>
        <a:p>
          <a:endParaRPr lang="en-US"/>
        </a:p>
      </dgm:t>
    </dgm:pt>
    <dgm:pt modelId="{D0163616-0F5A-4DF8-A383-2A387151CE09}">
      <dgm:prSet/>
      <dgm:spPr/>
      <dgm:t>
        <a:bodyPr/>
        <a:lstStyle/>
        <a:p>
          <a:r>
            <a:rPr lang="en-US"/>
            <a:t>Sepsis, febrile neutropenia</a:t>
          </a:r>
        </a:p>
      </dgm:t>
    </dgm:pt>
    <dgm:pt modelId="{2FA0AE06-C9D6-439D-B817-FE7EAC902292}" type="parTrans" cxnId="{E3373219-EAE2-4800-846C-00AD4AB38F40}">
      <dgm:prSet/>
      <dgm:spPr/>
      <dgm:t>
        <a:bodyPr/>
        <a:lstStyle/>
        <a:p>
          <a:endParaRPr lang="en-US"/>
        </a:p>
      </dgm:t>
    </dgm:pt>
    <dgm:pt modelId="{ABBD6A1D-CFB1-410D-895C-08665999D126}" type="sibTrans" cxnId="{E3373219-EAE2-4800-846C-00AD4AB38F40}">
      <dgm:prSet/>
      <dgm:spPr/>
      <dgm:t>
        <a:bodyPr/>
        <a:lstStyle/>
        <a:p>
          <a:endParaRPr lang="en-US"/>
        </a:p>
      </dgm:t>
    </dgm:pt>
    <dgm:pt modelId="{177758D5-6296-4D04-B27F-7606D9D8437F}">
      <dgm:prSet/>
      <dgm:spPr/>
      <dgm:t>
        <a:bodyPr/>
        <a:lstStyle/>
        <a:p>
          <a:r>
            <a:rPr lang="en-US"/>
            <a:t>Vital sign instability, poor-perfusion, may have altered mental status, disseminated intravascular coagulation</a:t>
          </a:r>
        </a:p>
      </dgm:t>
    </dgm:pt>
    <dgm:pt modelId="{DBA3FDF6-8B62-4513-AB55-4590DB495764}" type="parTrans" cxnId="{A46D4CD6-599E-4036-BC59-7ECB1315F9A6}">
      <dgm:prSet/>
      <dgm:spPr/>
      <dgm:t>
        <a:bodyPr/>
        <a:lstStyle/>
        <a:p>
          <a:endParaRPr lang="en-US"/>
        </a:p>
      </dgm:t>
    </dgm:pt>
    <dgm:pt modelId="{88112755-1CFC-4C78-81E9-A566F779A684}" type="sibTrans" cxnId="{A46D4CD6-599E-4036-BC59-7ECB1315F9A6}">
      <dgm:prSet/>
      <dgm:spPr/>
      <dgm:t>
        <a:bodyPr/>
        <a:lstStyle/>
        <a:p>
          <a:endParaRPr lang="en-US"/>
        </a:p>
      </dgm:t>
    </dgm:pt>
    <dgm:pt modelId="{E6FF3BCC-A90A-43D3-8120-C2DDABC7681E}">
      <dgm:prSet/>
      <dgm:spPr/>
      <dgm:t>
        <a:bodyPr/>
        <a:lstStyle/>
        <a:p>
          <a:r>
            <a:rPr lang="en-US"/>
            <a:t>Hemophagocytic lymphohistiocytosis</a:t>
          </a:r>
        </a:p>
      </dgm:t>
    </dgm:pt>
    <dgm:pt modelId="{75AF367F-2512-4223-8C17-CF3B310BC611}" type="parTrans" cxnId="{2583FBB6-C1C4-4E89-9070-2203AF40A6F0}">
      <dgm:prSet/>
      <dgm:spPr/>
      <dgm:t>
        <a:bodyPr/>
        <a:lstStyle/>
        <a:p>
          <a:endParaRPr lang="en-US"/>
        </a:p>
      </dgm:t>
    </dgm:pt>
    <dgm:pt modelId="{3FEBE0D7-9D5D-48CF-86DF-1FAC59B0E762}" type="sibTrans" cxnId="{2583FBB6-C1C4-4E89-9070-2203AF40A6F0}">
      <dgm:prSet/>
      <dgm:spPr/>
      <dgm:t>
        <a:bodyPr/>
        <a:lstStyle/>
        <a:p>
          <a:endParaRPr lang="en-US"/>
        </a:p>
      </dgm:t>
    </dgm:pt>
    <dgm:pt modelId="{5B104794-EAD7-486A-8797-7377B77E5AF6}">
      <dgm:prSet/>
      <dgm:spPr/>
      <dgm:t>
        <a:bodyPr/>
        <a:lstStyle/>
        <a:p>
          <a:r>
            <a:rPr lang="en-US"/>
            <a:t>Splenomegaly, cytopenias, elevated ferritin, elevated triglycerides, low fibrinogen, hemophagocytosis, low/absent NK cell function, elevated soluble IL2 receptor</a:t>
          </a:r>
        </a:p>
      </dgm:t>
    </dgm:pt>
    <dgm:pt modelId="{B5664AFC-4A12-4982-9AC9-21013BE97678}" type="parTrans" cxnId="{0C243DFC-57AF-49D3-AB07-12B69CE0A2CB}">
      <dgm:prSet/>
      <dgm:spPr/>
      <dgm:t>
        <a:bodyPr/>
        <a:lstStyle/>
        <a:p>
          <a:endParaRPr lang="en-US"/>
        </a:p>
      </dgm:t>
    </dgm:pt>
    <dgm:pt modelId="{0AD73DBE-7AC8-45D0-BBAA-D60C66943926}" type="sibTrans" cxnId="{0C243DFC-57AF-49D3-AB07-12B69CE0A2CB}">
      <dgm:prSet/>
      <dgm:spPr/>
      <dgm:t>
        <a:bodyPr/>
        <a:lstStyle/>
        <a:p>
          <a:endParaRPr lang="en-US"/>
        </a:p>
      </dgm:t>
    </dgm:pt>
    <dgm:pt modelId="{F753806A-DFB0-4FC3-967E-81B57B5420B8}">
      <dgm:prSet/>
      <dgm:spPr/>
      <dgm:t>
        <a:bodyPr/>
        <a:lstStyle/>
        <a:p>
          <a:r>
            <a:rPr lang="en-US"/>
            <a:t>Malignant hyperthermia</a:t>
          </a:r>
        </a:p>
      </dgm:t>
    </dgm:pt>
    <dgm:pt modelId="{81C53F49-B580-442B-9F80-873E7B5708CB}" type="parTrans" cxnId="{4AC7707B-ECCB-43B4-BB3F-703AD37D33F0}">
      <dgm:prSet/>
      <dgm:spPr/>
      <dgm:t>
        <a:bodyPr/>
        <a:lstStyle/>
        <a:p>
          <a:endParaRPr lang="en-US"/>
        </a:p>
      </dgm:t>
    </dgm:pt>
    <dgm:pt modelId="{B499F52E-6D11-4E1D-9B62-7E91B34B20BB}" type="sibTrans" cxnId="{4AC7707B-ECCB-43B4-BB3F-703AD37D33F0}">
      <dgm:prSet/>
      <dgm:spPr/>
      <dgm:t>
        <a:bodyPr/>
        <a:lstStyle/>
        <a:p>
          <a:endParaRPr lang="en-US"/>
        </a:p>
      </dgm:t>
    </dgm:pt>
    <dgm:pt modelId="{2FF2CE55-D516-47ED-ACEC-F476B1014CEA}">
      <dgm:prSet/>
      <dgm:spPr/>
      <dgm:t>
        <a:bodyPr/>
        <a:lstStyle/>
        <a:p>
          <a:r>
            <a:rPr lang="en-US"/>
            <a:t>Following administration of inhaled anesthetics or depolarizing neuromuscular blockers (succinylcholine), at-risk patients include those with myopathy</a:t>
          </a:r>
        </a:p>
      </dgm:t>
    </dgm:pt>
    <dgm:pt modelId="{CC042F6F-04F2-4D0D-9563-33D93C9D2362}" type="parTrans" cxnId="{69B4C1D9-2EF0-4FC6-A73A-600C9B15EADF}">
      <dgm:prSet/>
      <dgm:spPr/>
      <dgm:t>
        <a:bodyPr/>
        <a:lstStyle/>
        <a:p>
          <a:endParaRPr lang="en-US"/>
        </a:p>
      </dgm:t>
    </dgm:pt>
    <dgm:pt modelId="{5FD335F3-B5F0-4492-AC17-3113F660D376}" type="sibTrans" cxnId="{69B4C1D9-2EF0-4FC6-A73A-600C9B15EADF}">
      <dgm:prSet/>
      <dgm:spPr/>
      <dgm:t>
        <a:bodyPr/>
        <a:lstStyle/>
        <a:p>
          <a:endParaRPr lang="en-US"/>
        </a:p>
      </dgm:t>
    </dgm:pt>
    <dgm:pt modelId="{7139AE8F-E0EF-45E0-BA2F-A36AEE9CC975}">
      <dgm:prSet/>
      <dgm:spPr/>
      <dgm:t>
        <a:bodyPr/>
        <a:lstStyle/>
        <a:p>
          <a:r>
            <a:rPr lang="en-US"/>
            <a:t>Muscle rigidity, rhabdomyolysis, acidosis, tachycardia</a:t>
          </a:r>
        </a:p>
      </dgm:t>
    </dgm:pt>
    <dgm:pt modelId="{F75EF30E-CC40-4513-9D66-200A2CF7C981}" type="parTrans" cxnId="{37BE4ABD-8961-4057-85E4-BB24C371858A}">
      <dgm:prSet/>
      <dgm:spPr/>
      <dgm:t>
        <a:bodyPr/>
        <a:lstStyle/>
        <a:p>
          <a:endParaRPr lang="en-US"/>
        </a:p>
      </dgm:t>
    </dgm:pt>
    <dgm:pt modelId="{A99D1EBD-A850-40F7-8A50-48B232B5717E}" type="sibTrans" cxnId="{37BE4ABD-8961-4057-85E4-BB24C371858A}">
      <dgm:prSet/>
      <dgm:spPr/>
      <dgm:t>
        <a:bodyPr/>
        <a:lstStyle/>
        <a:p>
          <a:endParaRPr lang="en-US"/>
        </a:p>
      </dgm:t>
    </dgm:pt>
    <dgm:pt modelId="{6B661A83-A6ED-4E84-811B-F42E2CF83E57}" type="pres">
      <dgm:prSet presAssocID="{C650C3C7-46E0-46CD-9806-C0FCB21C4523}" presName="Name0" presStyleCnt="0">
        <dgm:presLayoutVars>
          <dgm:dir/>
          <dgm:animLvl val="lvl"/>
          <dgm:resizeHandles val="exact"/>
        </dgm:presLayoutVars>
      </dgm:prSet>
      <dgm:spPr/>
    </dgm:pt>
    <dgm:pt modelId="{8FF37288-7532-478D-8045-748C918B8BA8}" type="pres">
      <dgm:prSet presAssocID="{D0163616-0F5A-4DF8-A383-2A387151CE09}" presName="composite" presStyleCnt="0"/>
      <dgm:spPr/>
    </dgm:pt>
    <dgm:pt modelId="{B5B50658-DB80-4017-87DF-E005C408E02C}" type="pres">
      <dgm:prSet presAssocID="{D0163616-0F5A-4DF8-A383-2A387151CE09}" presName="parTx" presStyleLbl="alignNode1" presStyleIdx="0" presStyleCnt="3">
        <dgm:presLayoutVars>
          <dgm:chMax val="0"/>
          <dgm:chPref val="0"/>
          <dgm:bulletEnabled val="1"/>
        </dgm:presLayoutVars>
      </dgm:prSet>
      <dgm:spPr/>
    </dgm:pt>
    <dgm:pt modelId="{5B03D51E-9E39-4D23-826B-325DF4C22C53}" type="pres">
      <dgm:prSet presAssocID="{D0163616-0F5A-4DF8-A383-2A387151CE09}" presName="desTx" presStyleLbl="alignAccFollowNode1" presStyleIdx="0" presStyleCnt="3">
        <dgm:presLayoutVars>
          <dgm:bulletEnabled val="1"/>
        </dgm:presLayoutVars>
      </dgm:prSet>
      <dgm:spPr/>
    </dgm:pt>
    <dgm:pt modelId="{9D536305-2312-403E-9F7B-501AED8EC443}" type="pres">
      <dgm:prSet presAssocID="{ABBD6A1D-CFB1-410D-895C-08665999D126}" presName="space" presStyleCnt="0"/>
      <dgm:spPr/>
    </dgm:pt>
    <dgm:pt modelId="{4584009C-2B78-4D4B-9C26-0AE0EE60962C}" type="pres">
      <dgm:prSet presAssocID="{E6FF3BCC-A90A-43D3-8120-C2DDABC7681E}" presName="composite" presStyleCnt="0"/>
      <dgm:spPr/>
    </dgm:pt>
    <dgm:pt modelId="{D9BEC1D1-6076-410D-8157-59163A813B38}" type="pres">
      <dgm:prSet presAssocID="{E6FF3BCC-A90A-43D3-8120-C2DDABC7681E}" presName="parTx" presStyleLbl="alignNode1" presStyleIdx="1" presStyleCnt="3">
        <dgm:presLayoutVars>
          <dgm:chMax val="0"/>
          <dgm:chPref val="0"/>
          <dgm:bulletEnabled val="1"/>
        </dgm:presLayoutVars>
      </dgm:prSet>
      <dgm:spPr/>
    </dgm:pt>
    <dgm:pt modelId="{988E35B6-D0B3-458D-B102-14EC8E2EA673}" type="pres">
      <dgm:prSet presAssocID="{E6FF3BCC-A90A-43D3-8120-C2DDABC7681E}" presName="desTx" presStyleLbl="alignAccFollowNode1" presStyleIdx="1" presStyleCnt="3">
        <dgm:presLayoutVars>
          <dgm:bulletEnabled val="1"/>
        </dgm:presLayoutVars>
      </dgm:prSet>
      <dgm:spPr/>
    </dgm:pt>
    <dgm:pt modelId="{D6AA9207-E03B-4F3D-ACDA-D121E659425C}" type="pres">
      <dgm:prSet presAssocID="{3FEBE0D7-9D5D-48CF-86DF-1FAC59B0E762}" presName="space" presStyleCnt="0"/>
      <dgm:spPr/>
    </dgm:pt>
    <dgm:pt modelId="{AED167CB-7ECD-4E04-8E7E-7336D5D0E19D}" type="pres">
      <dgm:prSet presAssocID="{F753806A-DFB0-4FC3-967E-81B57B5420B8}" presName="composite" presStyleCnt="0"/>
      <dgm:spPr/>
    </dgm:pt>
    <dgm:pt modelId="{D86903C2-8622-4851-8827-81888D9349BD}" type="pres">
      <dgm:prSet presAssocID="{F753806A-DFB0-4FC3-967E-81B57B5420B8}" presName="parTx" presStyleLbl="alignNode1" presStyleIdx="2" presStyleCnt="3">
        <dgm:presLayoutVars>
          <dgm:chMax val="0"/>
          <dgm:chPref val="0"/>
          <dgm:bulletEnabled val="1"/>
        </dgm:presLayoutVars>
      </dgm:prSet>
      <dgm:spPr/>
    </dgm:pt>
    <dgm:pt modelId="{98D931CD-454E-4AEE-AA22-E90DD55B7D43}" type="pres">
      <dgm:prSet presAssocID="{F753806A-DFB0-4FC3-967E-81B57B5420B8}" presName="desTx" presStyleLbl="alignAccFollowNode1" presStyleIdx="2" presStyleCnt="3">
        <dgm:presLayoutVars>
          <dgm:bulletEnabled val="1"/>
        </dgm:presLayoutVars>
      </dgm:prSet>
      <dgm:spPr/>
    </dgm:pt>
  </dgm:ptLst>
  <dgm:cxnLst>
    <dgm:cxn modelId="{95095508-1EFC-408D-8247-E509F21BE445}" type="presOf" srcId="{D0163616-0F5A-4DF8-A383-2A387151CE09}" destId="{B5B50658-DB80-4017-87DF-E005C408E02C}" srcOrd="0" destOrd="0" presId="urn:microsoft.com/office/officeart/2005/8/layout/hList1"/>
    <dgm:cxn modelId="{1E6B7510-F91F-4564-BCD9-3B1F5DE5B852}" type="presOf" srcId="{F753806A-DFB0-4FC3-967E-81B57B5420B8}" destId="{D86903C2-8622-4851-8827-81888D9349BD}" srcOrd="0" destOrd="0" presId="urn:microsoft.com/office/officeart/2005/8/layout/hList1"/>
    <dgm:cxn modelId="{E3373219-EAE2-4800-846C-00AD4AB38F40}" srcId="{C650C3C7-46E0-46CD-9806-C0FCB21C4523}" destId="{D0163616-0F5A-4DF8-A383-2A387151CE09}" srcOrd="0" destOrd="0" parTransId="{2FA0AE06-C9D6-439D-B817-FE7EAC902292}" sibTransId="{ABBD6A1D-CFB1-410D-895C-08665999D126}"/>
    <dgm:cxn modelId="{41BA201C-08F6-4FC2-8F6D-E3F184CDA73C}" type="presOf" srcId="{2FF2CE55-D516-47ED-ACEC-F476B1014CEA}" destId="{98D931CD-454E-4AEE-AA22-E90DD55B7D43}" srcOrd="0" destOrd="0" presId="urn:microsoft.com/office/officeart/2005/8/layout/hList1"/>
    <dgm:cxn modelId="{3716334E-064F-4CF4-8F97-E819BB4D6A51}" type="presOf" srcId="{177758D5-6296-4D04-B27F-7606D9D8437F}" destId="{5B03D51E-9E39-4D23-826B-325DF4C22C53}" srcOrd="0" destOrd="0" presId="urn:microsoft.com/office/officeart/2005/8/layout/hList1"/>
    <dgm:cxn modelId="{1C7FAD53-1AA2-4688-851F-1E905E08DFB4}" type="presOf" srcId="{C650C3C7-46E0-46CD-9806-C0FCB21C4523}" destId="{6B661A83-A6ED-4E84-811B-F42E2CF83E57}" srcOrd="0" destOrd="0" presId="urn:microsoft.com/office/officeart/2005/8/layout/hList1"/>
    <dgm:cxn modelId="{4AC7707B-ECCB-43B4-BB3F-703AD37D33F0}" srcId="{C650C3C7-46E0-46CD-9806-C0FCB21C4523}" destId="{F753806A-DFB0-4FC3-967E-81B57B5420B8}" srcOrd="2" destOrd="0" parTransId="{81C53F49-B580-442B-9F80-873E7B5708CB}" sibTransId="{B499F52E-6D11-4E1D-9B62-7E91B34B20BB}"/>
    <dgm:cxn modelId="{2583FBB6-C1C4-4E89-9070-2203AF40A6F0}" srcId="{C650C3C7-46E0-46CD-9806-C0FCB21C4523}" destId="{E6FF3BCC-A90A-43D3-8120-C2DDABC7681E}" srcOrd="1" destOrd="0" parTransId="{75AF367F-2512-4223-8C17-CF3B310BC611}" sibTransId="{3FEBE0D7-9D5D-48CF-86DF-1FAC59B0E762}"/>
    <dgm:cxn modelId="{52A48BBC-36EC-40C4-9F5C-3B9C60A6B46E}" type="presOf" srcId="{5B104794-EAD7-486A-8797-7377B77E5AF6}" destId="{988E35B6-D0B3-458D-B102-14EC8E2EA673}" srcOrd="0" destOrd="0" presId="urn:microsoft.com/office/officeart/2005/8/layout/hList1"/>
    <dgm:cxn modelId="{37BE4ABD-8961-4057-85E4-BB24C371858A}" srcId="{F753806A-DFB0-4FC3-967E-81B57B5420B8}" destId="{7139AE8F-E0EF-45E0-BA2F-A36AEE9CC975}" srcOrd="1" destOrd="0" parTransId="{F75EF30E-CC40-4513-9D66-200A2CF7C981}" sibTransId="{A99D1EBD-A850-40F7-8A50-48B232B5717E}"/>
    <dgm:cxn modelId="{D7208AC0-8E10-4ECB-B30B-8CAE88AEA05F}" type="presOf" srcId="{7139AE8F-E0EF-45E0-BA2F-A36AEE9CC975}" destId="{98D931CD-454E-4AEE-AA22-E90DD55B7D43}" srcOrd="0" destOrd="1" presId="urn:microsoft.com/office/officeart/2005/8/layout/hList1"/>
    <dgm:cxn modelId="{A46D4CD6-599E-4036-BC59-7ECB1315F9A6}" srcId="{D0163616-0F5A-4DF8-A383-2A387151CE09}" destId="{177758D5-6296-4D04-B27F-7606D9D8437F}" srcOrd="0" destOrd="0" parTransId="{DBA3FDF6-8B62-4513-AB55-4590DB495764}" sibTransId="{88112755-1CFC-4C78-81E9-A566F779A684}"/>
    <dgm:cxn modelId="{AF78AED9-9050-4E1F-90C9-070F2EAC1613}" type="presOf" srcId="{E6FF3BCC-A90A-43D3-8120-C2DDABC7681E}" destId="{D9BEC1D1-6076-410D-8157-59163A813B38}" srcOrd="0" destOrd="0" presId="urn:microsoft.com/office/officeart/2005/8/layout/hList1"/>
    <dgm:cxn modelId="{69B4C1D9-2EF0-4FC6-A73A-600C9B15EADF}" srcId="{F753806A-DFB0-4FC3-967E-81B57B5420B8}" destId="{2FF2CE55-D516-47ED-ACEC-F476B1014CEA}" srcOrd="0" destOrd="0" parTransId="{CC042F6F-04F2-4D0D-9563-33D93C9D2362}" sibTransId="{5FD335F3-B5F0-4492-AC17-3113F660D376}"/>
    <dgm:cxn modelId="{0C243DFC-57AF-49D3-AB07-12B69CE0A2CB}" srcId="{E6FF3BCC-A90A-43D3-8120-C2DDABC7681E}" destId="{5B104794-EAD7-486A-8797-7377B77E5AF6}" srcOrd="0" destOrd="0" parTransId="{B5664AFC-4A12-4982-9AC9-21013BE97678}" sibTransId="{0AD73DBE-7AC8-45D0-BBAA-D60C66943926}"/>
    <dgm:cxn modelId="{704A1D72-6287-40E8-B8A0-4D474F52AF62}" type="presParOf" srcId="{6B661A83-A6ED-4E84-811B-F42E2CF83E57}" destId="{8FF37288-7532-478D-8045-748C918B8BA8}" srcOrd="0" destOrd="0" presId="urn:microsoft.com/office/officeart/2005/8/layout/hList1"/>
    <dgm:cxn modelId="{1D4033D4-3C68-4CA7-B28E-DD29E1AA53DE}" type="presParOf" srcId="{8FF37288-7532-478D-8045-748C918B8BA8}" destId="{B5B50658-DB80-4017-87DF-E005C408E02C}" srcOrd="0" destOrd="0" presId="urn:microsoft.com/office/officeart/2005/8/layout/hList1"/>
    <dgm:cxn modelId="{36680B4D-8A56-4DD4-9FD8-B9181CB561AB}" type="presParOf" srcId="{8FF37288-7532-478D-8045-748C918B8BA8}" destId="{5B03D51E-9E39-4D23-826B-325DF4C22C53}" srcOrd="1" destOrd="0" presId="urn:microsoft.com/office/officeart/2005/8/layout/hList1"/>
    <dgm:cxn modelId="{E4B5DCFD-9A7F-4A95-A6A4-C40ED3463160}" type="presParOf" srcId="{6B661A83-A6ED-4E84-811B-F42E2CF83E57}" destId="{9D536305-2312-403E-9F7B-501AED8EC443}" srcOrd="1" destOrd="0" presId="urn:microsoft.com/office/officeart/2005/8/layout/hList1"/>
    <dgm:cxn modelId="{7BAC78AC-8835-427C-8892-B3736E3C722E}" type="presParOf" srcId="{6B661A83-A6ED-4E84-811B-F42E2CF83E57}" destId="{4584009C-2B78-4D4B-9C26-0AE0EE60962C}" srcOrd="2" destOrd="0" presId="urn:microsoft.com/office/officeart/2005/8/layout/hList1"/>
    <dgm:cxn modelId="{92A8B2FA-3249-461E-85A1-FA4F45DE3662}" type="presParOf" srcId="{4584009C-2B78-4D4B-9C26-0AE0EE60962C}" destId="{D9BEC1D1-6076-410D-8157-59163A813B38}" srcOrd="0" destOrd="0" presId="urn:microsoft.com/office/officeart/2005/8/layout/hList1"/>
    <dgm:cxn modelId="{CB91ADD6-F84C-4F4C-BD73-FBCC75EB1345}" type="presParOf" srcId="{4584009C-2B78-4D4B-9C26-0AE0EE60962C}" destId="{988E35B6-D0B3-458D-B102-14EC8E2EA673}" srcOrd="1" destOrd="0" presId="urn:microsoft.com/office/officeart/2005/8/layout/hList1"/>
    <dgm:cxn modelId="{839ACD6D-8964-4C93-9D28-BF00994C69AC}" type="presParOf" srcId="{6B661A83-A6ED-4E84-811B-F42E2CF83E57}" destId="{D6AA9207-E03B-4F3D-ACDA-D121E659425C}" srcOrd="3" destOrd="0" presId="urn:microsoft.com/office/officeart/2005/8/layout/hList1"/>
    <dgm:cxn modelId="{682C9B15-3B2D-4FE4-9384-8DB308FF3606}" type="presParOf" srcId="{6B661A83-A6ED-4E84-811B-F42E2CF83E57}" destId="{AED167CB-7ECD-4E04-8E7E-7336D5D0E19D}" srcOrd="4" destOrd="0" presId="urn:microsoft.com/office/officeart/2005/8/layout/hList1"/>
    <dgm:cxn modelId="{03FD1AC0-0282-432C-BC2E-35578F2559FA}" type="presParOf" srcId="{AED167CB-7ECD-4E04-8E7E-7336D5D0E19D}" destId="{D86903C2-8622-4851-8827-81888D9349BD}" srcOrd="0" destOrd="0" presId="urn:microsoft.com/office/officeart/2005/8/layout/hList1"/>
    <dgm:cxn modelId="{5D708CAB-C305-4E6A-9D69-25082174DE9C}" type="presParOf" srcId="{AED167CB-7ECD-4E04-8E7E-7336D5D0E19D}" destId="{98D931CD-454E-4AEE-AA22-E90DD55B7D43}"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D2E2723-A598-4586-BE54-C3D6D1352BFA}"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4D4C5B84-75A8-43D9-AA09-803D0D7EB216}">
      <dgm:prSet/>
      <dgm:spPr/>
      <dgm:t>
        <a:bodyPr/>
        <a:lstStyle/>
        <a:p>
          <a:r>
            <a:rPr lang="en-US"/>
            <a:t>Vital signs</a:t>
          </a:r>
        </a:p>
      </dgm:t>
    </dgm:pt>
    <dgm:pt modelId="{9D2D4E70-64AB-49BC-BCF3-956802170FC4}" type="parTrans" cxnId="{0D31CA6A-62AF-4F4E-842C-47B77FB315EC}">
      <dgm:prSet/>
      <dgm:spPr/>
      <dgm:t>
        <a:bodyPr/>
        <a:lstStyle/>
        <a:p>
          <a:endParaRPr lang="en-US"/>
        </a:p>
      </dgm:t>
    </dgm:pt>
    <dgm:pt modelId="{EDE4B8F7-E898-4605-9338-9D6542A10C47}" type="sibTrans" cxnId="{0D31CA6A-62AF-4F4E-842C-47B77FB315EC}">
      <dgm:prSet/>
      <dgm:spPr/>
      <dgm:t>
        <a:bodyPr/>
        <a:lstStyle/>
        <a:p>
          <a:endParaRPr lang="en-US"/>
        </a:p>
      </dgm:t>
    </dgm:pt>
    <dgm:pt modelId="{0682E7D1-E5E5-4509-8A44-354412A2F260}">
      <dgm:prSet/>
      <dgm:spPr/>
      <dgm:t>
        <a:bodyPr/>
        <a:lstStyle/>
        <a:p>
          <a:r>
            <a:rPr lang="en-US"/>
            <a:t>Repeat physical exam</a:t>
          </a:r>
        </a:p>
      </dgm:t>
    </dgm:pt>
    <dgm:pt modelId="{6A568273-893E-4C7C-BBFA-D1F63A618AB7}" type="parTrans" cxnId="{5111B3A0-B293-4B53-88BF-0C2D81CDB6C4}">
      <dgm:prSet/>
      <dgm:spPr/>
      <dgm:t>
        <a:bodyPr/>
        <a:lstStyle/>
        <a:p>
          <a:endParaRPr lang="en-US"/>
        </a:p>
      </dgm:t>
    </dgm:pt>
    <dgm:pt modelId="{C881BEC8-7246-4804-90FB-407F1C3CCA47}" type="sibTrans" cxnId="{5111B3A0-B293-4B53-88BF-0C2D81CDB6C4}">
      <dgm:prSet/>
      <dgm:spPr/>
      <dgm:t>
        <a:bodyPr/>
        <a:lstStyle/>
        <a:p>
          <a:endParaRPr lang="en-US"/>
        </a:p>
      </dgm:t>
    </dgm:pt>
    <dgm:pt modelId="{AAC0709C-C99E-4595-9B22-38FD803C0C4C}">
      <dgm:prSet/>
      <dgm:spPr/>
      <dgm:t>
        <a:bodyPr/>
        <a:lstStyle/>
        <a:p>
          <a:r>
            <a:rPr lang="en-US"/>
            <a:t>Overall appearance (sick, toxic)</a:t>
          </a:r>
        </a:p>
      </dgm:t>
    </dgm:pt>
    <dgm:pt modelId="{679EDAC3-717B-41F8-BD84-0F4E4CB7AE60}" type="parTrans" cxnId="{624E74CF-E618-4A0D-AF4C-57BFD3CE85D0}">
      <dgm:prSet/>
      <dgm:spPr/>
      <dgm:t>
        <a:bodyPr/>
        <a:lstStyle/>
        <a:p>
          <a:endParaRPr lang="en-US"/>
        </a:p>
      </dgm:t>
    </dgm:pt>
    <dgm:pt modelId="{DEFF5CB5-C92D-48EC-97DE-DEF3776088BA}" type="sibTrans" cxnId="{624E74CF-E618-4A0D-AF4C-57BFD3CE85D0}">
      <dgm:prSet/>
      <dgm:spPr/>
      <dgm:t>
        <a:bodyPr/>
        <a:lstStyle/>
        <a:p>
          <a:endParaRPr lang="en-US"/>
        </a:p>
      </dgm:t>
    </dgm:pt>
    <dgm:pt modelId="{F33D24B3-DBA8-47B5-89E9-DF1331043E25}">
      <dgm:prSet/>
      <dgm:spPr/>
      <dgm:t>
        <a:bodyPr/>
        <a:lstStyle/>
        <a:p>
          <a:r>
            <a:rPr lang="en-US"/>
            <a:t>Central/peripheral lines</a:t>
          </a:r>
        </a:p>
      </dgm:t>
    </dgm:pt>
    <dgm:pt modelId="{5AD1A284-A5FD-468C-9697-FE1236FB693B}" type="parTrans" cxnId="{497493ED-35A8-4350-B38C-C88130BA1A38}">
      <dgm:prSet/>
      <dgm:spPr/>
      <dgm:t>
        <a:bodyPr/>
        <a:lstStyle/>
        <a:p>
          <a:endParaRPr lang="en-US"/>
        </a:p>
      </dgm:t>
    </dgm:pt>
    <dgm:pt modelId="{652A6F73-616A-417F-91D2-88CFB7AC5F7F}" type="sibTrans" cxnId="{497493ED-35A8-4350-B38C-C88130BA1A38}">
      <dgm:prSet/>
      <dgm:spPr/>
      <dgm:t>
        <a:bodyPr/>
        <a:lstStyle/>
        <a:p>
          <a:endParaRPr lang="en-US"/>
        </a:p>
      </dgm:t>
    </dgm:pt>
    <dgm:pt modelId="{101728EF-E2B6-4995-B1DA-051BD945F111}">
      <dgm:prSet/>
      <dgm:spPr/>
      <dgm:t>
        <a:bodyPr/>
        <a:lstStyle/>
        <a:p>
          <a:r>
            <a:rPr lang="en-US"/>
            <a:t>Incisions/wounds</a:t>
          </a:r>
        </a:p>
      </dgm:t>
    </dgm:pt>
    <dgm:pt modelId="{BCFBC4C4-DA92-42C9-AA0F-943246D65250}" type="parTrans" cxnId="{57A8891C-91EA-41B8-A85C-17CD23ECE1B7}">
      <dgm:prSet/>
      <dgm:spPr/>
      <dgm:t>
        <a:bodyPr/>
        <a:lstStyle/>
        <a:p>
          <a:endParaRPr lang="en-US"/>
        </a:p>
      </dgm:t>
    </dgm:pt>
    <dgm:pt modelId="{6C327CF9-9C8A-48A6-9991-364C66EE624B}" type="sibTrans" cxnId="{57A8891C-91EA-41B8-A85C-17CD23ECE1B7}">
      <dgm:prSet/>
      <dgm:spPr/>
      <dgm:t>
        <a:bodyPr/>
        <a:lstStyle/>
        <a:p>
          <a:endParaRPr lang="en-US"/>
        </a:p>
      </dgm:t>
    </dgm:pt>
    <dgm:pt modelId="{0FDB4FC3-AD00-4BA9-8AD3-6B8B3BA5CCCC}">
      <dgm:prSet/>
      <dgm:spPr/>
      <dgm:t>
        <a:bodyPr/>
        <a:lstStyle/>
        <a:p>
          <a:r>
            <a:rPr lang="en-US"/>
            <a:t>VP shunt/tracheostomy/gastrostomy tube</a:t>
          </a:r>
        </a:p>
      </dgm:t>
    </dgm:pt>
    <dgm:pt modelId="{48A81F79-425E-4B1A-AC96-ECE9BABD01A5}" type="parTrans" cxnId="{48BCCE27-97D2-4109-83A5-BCDC1690BBB2}">
      <dgm:prSet/>
      <dgm:spPr/>
      <dgm:t>
        <a:bodyPr/>
        <a:lstStyle/>
        <a:p>
          <a:endParaRPr lang="en-US"/>
        </a:p>
      </dgm:t>
    </dgm:pt>
    <dgm:pt modelId="{44B8A57C-6886-4A0C-8601-15A56A656B38}" type="sibTrans" cxnId="{48BCCE27-97D2-4109-83A5-BCDC1690BBB2}">
      <dgm:prSet/>
      <dgm:spPr/>
      <dgm:t>
        <a:bodyPr/>
        <a:lstStyle/>
        <a:p>
          <a:endParaRPr lang="en-US"/>
        </a:p>
      </dgm:t>
    </dgm:pt>
    <dgm:pt modelId="{A141CC35-71E0-41F6-A5F8-39DBD197140A}">
      <dgm:prSet/>
      <dgm:spPr/>
      <dgm:t>
        <a:bodyPr/>
        <a:lstStyle/>
        <a:p>
          <a:r>
            <a:rPr lang="en-US"/>
            <a:t>Oral mucosa area for neutropenic patients</a:t>
          </a:r>
        </a:p>
      </dgm:t>
    </dgm:pt>
    <dgm:pt modelId="{2BF3A8EF-8668-4910-8639-B4C93E43132C}" type="parTrans" cxnId="{79A10589-5D22-42BE-B8F6-C2DCD09B0575}">
      <dgm:prSet/>
      <dgm:spPr/>
      <dgm:t>
        <a:bodyPr/>
        <a:lstStyle/>
        <a:p>
          <a:endParaRPr lang="en-US"/>
        </a:p>
      </dgm:t>
    </dgm:pt>
    <dgm:pt modelId="{179D7300-49D0-407F-9BD5-739E843A748B}" type="sibTrans" cxnId="{79A10589-5D22-42BE-B8F6-C2DCD09B0575}">
      <dgm:prSet/>
      <dgm:spPr/>
      <dgm:t>
        <a:bodyPr/>
        <a:lstStyle/>
        <a:p>
          <a:endParaRPr lang="en-US"/>
        </a:p>
      </dgm:t>
    </dgm:pt>
    <dgm:pt modelId="{9CE2767A-B297-4B7C-B0C7-F9942A078DE2}">
      <dgm:prSet/>
      <dgm:spPr/>
      <dgm:t>
        <a:bodyPr/>
        <a:lstStyle/>
        <a:p>
          <a:r>
            <a:rPr lang="en-US"/>
            <a:t>Perfusion</a:t>
          </a:r>
        </a:p>
      </dgm:t>
    </dgm:pt>
    <dgm:pt modelId="{B5387AB6-B44C-4D92-B7AF-046F930B8224}" type="parTrans" cxnId="{DE1E76BA-D46C-4363-BEA9-CA5B444B4367}">
      <dgm:prSet/>
      <dgm:spPr/>
      <dgm:t>
        <a:bodyPr/>
        <a:lstStyle/>
        <a:p>
          <a:endParaRPr lang="en-US"/>
        </a:p>
      </dgm:t>
    </dgm:pt>
    <dgm:pt modelId="{3C01E6CC-B5E6-4CF2-8599-88579EA64D1D}" type="sibTrans" cxnId="{DE1E76BA-D46C-4363-BEA9-CA5B444B4367}">
      <dgm:prSet/>
      <dgm:spPr/>
      <dgm:t>
        <a:bodyPr/>
        <a:lstStyle/>
        <a:p>
          <a:endParaRPr lang="en-US"/>
        </a:p>
      </dgm:t>
    </dgm:pt>
    <dgm:pt modelId="{7A68C752-E28B-46B6-BBD5-B443A23F53B2}">
      <dgm:prSet/>
      <dgm:spPr/>
      <dgm:t>
        <a:bodyPr/>
        <a:lstStyle/>
        <a:p>
          <a:r>
            <a:rPr lang="en-US"/>
            <a:t>Call for help if concerning vital signs/exam</a:t>
          </a:r>
        </a:p>
      </dgm:t>
    </dgm:pt>
    <dgm:pt modelId="{C9573680-1554-4CDE-A85C-5DCFE3744B4C}" type="parTrans" cxnId="{94CD3C91-E980-453F-82ED-CD16A8D0127A}">
      <dgm:prSet/>
      <dgm:spPr/>
      <dgm:t>
        <a:bodyPr/>
        <a:lstStyle/>
        <a:p>
          <a:endParaRPr lang="en-US"/>
        </a:p>
      </dgm:t>
    </dgm:pt>
    <dgm:pt modelId="{A7A3DB49-09E6-4AEF-926A-CCD7136B09B8}" type="sibTrans" cxnId="{94CD3C91-E980-453F-82ED-CD16A8D0127A}">
      <dgm:prSet/>
      <dgm:spPr/>
      <dgm:t>
        <a:bodyPr/>
        <a:lstStyle/>
        <a:p>
          <a:endParaRPr lang="en-US"/>
        </a:p>
      </dgm:t>
    </dgm:pt>
    <dgm:pt modelId="{A2A69BCD-E01D-4BF2-A421-FF4B34325D0A}">
      <dgm:prSet/>
      <dgm:spPr/>
      <dgm:t>
        <a:bodyPr/>
        <a:lstStyle/>
        <a:p>
          <a:r>
            <a:rPr lang="en-US"/>
            <a:t>Rapid response team (RRT)/PICU</a:t>
          </a:r>
        </a:p>
      </dgm:t>
    </dgm:pt>
    <dgm:pt modelId="{5A15C584-E93B-4D3F-BEB2-981F3F09FAE8}" type="parTrans" cxnId="{66089465-E364-4450-9444-68D1ECB8619D}">
      <dgm:prSet/>
      <dgm:spPr/>
      <dgm:t>
        <a:bodyPr/>
        <a:lstStyle/>
        <a:p>
          <a:endParaRPr lang="en-US"/>
        </a:p>
      </dgm:t>
    </dgm:pt>
    <dgm:pt modelId="{803A2A7F-8702-4EA6-AA18-08934A938F3A}" type="sibTrans" cxnId="{66089465-E364-4450-9444-68D1ECB8619D}">
      <dgm:prSet/>
      <dgm:spPr/>
      <dgm:t>
        <a:bodyPr/>
        <a:lstStyle/>
        <a:p>
          <a:endParaRPr lang="en-US"/>
        </a:p>
      </dgm:t>
    </dgm:pt>
    <dgm:pt modelId="{473CB9B1-B8DD-4BE4-BB16-4AFB72008E06}">
      <dgm:prSet/>
      <dgm:spPr/>
      <dgm:t>
        <a:bodyPr/>
        <a:lstStyle/>
        <a:p>
          <a:r>
            <a:rPr lang="en-US"/>
            <a:t>Senior resident, attending </a:t>
          </a:r>
        </a:p>
      </dgm:t>
    </dgm:pt>
    <dgm:pt modelId="{1D7ED4EF-EEAB-41B1-BC46-7F16BB2F33E4}" type="parTrans" cxnId="{A77698EA-3C8E-46D0-9202-CE15DC95D939}">
      <dgm:prSet/>
      <dgm:spPr/>
      <dgm:t>
        <a:bodyPr/>
        <a:lstStyle/>
        <a:p>
          <a:endParaRPr lang="en-US"/>
        </a:p>
      </dgm:t>
    </dgm:pt>
    <dgm:pt modelId="{AB6E2A4B-C91D-4C66-80C8-F8EE945BD641}" type="sibTrans" cxnId="{A77698EA-3C8E-46D0-9202-CE15DC95D939}">
      <dgm:prSet/>
      <dgm:spPr/>
      <dgm:t>
        <a:bodyPr/>
        <a:lstStyle/>
        <a:p>
          <a:endParaRPr lang="en-US"/>
        </a:p>
      </dgm:t>
    </dgm:pt>
    <dgm:pt modelId="{4DCF7AA6-9E0F-4336-BC23-B0B6DDADCB2F}" type="pres">
      <dgm:prSet presAssocID="{5D2E2723-A598-4586-BE54-C3D6D1352BFA}" presName="linear" presStyleCnt="0">
        <dgm:presLayoutVars>
          <dgm:animLvl val="lvl"/>
          <dgm:resizeHandles val="exact"/>
        </dgm:presLayoutVars>
      </dgm:prSet>
      <dgm:spPr/>
    </dgm:pt>
    <dgm:pt modelId="{30E65BE9-4504-4E1C-99C6-0DD722BFC269}" type="pres">
      <dgm:prSet presAssocID="{4D4C5B84-75A8-43D9-AA09-803D0D7EB216}" presName="parentText" presStyleLbl="node1" presStyleIdx="0" presStyleCnt="3">
        <dgm:presLayoutVars>
          <dgm:chMax val="0"/>
          <dgm:bulletEnabled val="1"/>
        </dgm:presLayoutVars>
      </dgm:prSet>
      <dgm:spPr/>
    </dgm:pt>
    <dgm:pt modelId="{1D3AF7E7-7B30-4244-AB4F-E9A3795761E6}" type="pres">
      <dgm:prSet presAssocID="{EDE4B8F7-E898-4605-9338-9D6542A10C47}" presName="spacer" presStyleCnt="0"/>
      <dgm:spPr/>
    </dgm:pt>
    <dgm:pt modelId="{AD017A32-AFF0-4B30-BC84-93C95ACB71F0}" type="pres">
      <dgm:prSet presAssocID="{0682E7D1-E5E5-4509-8A44-354412A2F260}" presName="parentText" presStyleLbl="node1" presStyleIdx="1" presStyleCnt="3">
        <dgm:presLayoutVars>
          <dgm:chMax val="0"/>
          <dgm:bulletEnabled val="1"/>
        </dgm:presLayoutVars>
      </dgm:prSet>
      <dgm:spPr/>
    </dgm:pt>
    <dgm:pt modelId="{88BBE289-017A-40A8-9062-13C160958799}" type="pres">
      <dgm:prSet presAssocID="{0682E7D1-E5E5-4509-8A44-354412A2F260}" presName="childText" presStyleLbl="revTx" presStyleIdx="0" presStyleCnt="2">
        <dgm:presLayoutVars>
          <dgm:bulletEnabled val="1"/>
        </dgm:presLayoutVars>
      </dgm:prSet>
      <dgm:spPr/>
    </dgm:pt>
    <dgm:pt modelId="{63F67EF5-F98D-4E7E-8820-C49F777101CA}" type="pres">
      <dgm:prSet presAssocID="{7A68C752-E28B-46B6-BBD5-B443A23F53B2}" presName="parentText" presStyleLbl="node1" presStyleIdx="2" presStyleCnt="3">
        <dgm:presLayoutVars>
          <dgm:chMax val="0"/>
          <dgm:bulletEnabled val="1"/>
        </dgm:presLayoutVars>
      </dgm:prSet>
      <dgm:spPr/>
    </dgm:pt>
    <dgm:pt modelId="{CF89D99C-3E43-44CC-A364-9CF2862AFFB4}" type="pres">
      <dgm:prSet presAssocID="{7A68C752-E28B-46B6-BBD5-B443A23F53B2}" presName="childText" presStyleLbl="revTx" presStyleIdx="1" presStyleCnt="2">
        <dgm:presLayoutVars>
          <dgm:bulletEnabled val="1"/>
        </dgm:presLayoutVars>
      </dgm:prSet>
      <dgm:spPr/>
    </dgm:pt>
  </dgm:ptLst>
  <dgm:cxnLst>
    <dgm:cxn modelId="{2044F814-8578-44A3-AD2C-11477CA7CFB4}" type="presOf" srcId="{101728EF-E2B6-4995-B1DA-051BD945F111}" destId="{88BBE289-017A-40A8-9062-13C160958799}" srcOrd="0" destOrd="2" presId="urn:microsoft.com/office/officeart/2005/8/layout/vList2"/>
    <dgm:cxn modelId="{A8A92A1B-E1F5-4728-BB42-A8BA7909B7EE}" type="presOf" srcId="{F33D24B3-DBA8-47B5-89E9-DF1331043E25}" destId="{88BBE289-017A-40A8-9062-13C160958799}" srcOrd="0" destOrd="1" presId="urn:microsoft.com/office/officeart/2005/8/layout/vList2"/>
    <dgm:cxn modelId="{57A8891C-91EA-41B8-A85C-17CD23ECE1B7}" srcId="{0682E7D1-E5E5-4509-8A44-354412A2F260}" destId="{101728EF-E2B6-4995-B1DA-051BD945F111}" srcOrd="2" destOrd="0" parTransId="{BCFBC4C4-DA92-42C9-AA0F-943246D65250}" sibTransId="{6C327CF9-9C8A-48A6-9991-364C66EE624B}"/>
    <dgm:cxn modelId="{64F7D91E-0C2D-4032-A0F0-E1602CD34EC9}" type="presOf" srcId="{5D2E2723-A598-4586-BE54-C3D6D1352BFA}" destId="{4DCF7AA6-9E0F-4336-BC23-B0B6DDADCB2F}" srcOrd="0" destOrd="0" presId="urn:microsoft.com/office/officeart/2005/8/layout/vList2"/>
    <dgm:cxn modelId="{48BCCE27-97D2-4109-83A5-BCDC1690BBB2}" srcId="{0682E7D1-E5E5-4509-8A44-354412A2F260}" destId="{0FDB4FC3-AD00-4BA9-8AD3-6B8B3BA5CCCC}" srcOrd="3" destOrd="0" parTransId="{48A81F79-425E-4B1A-AC96-ECE9BABD01A5}" sibTransId="{44B8A57C-6886-4A0C-8601-15A56A656B38}"/>
    <dgm:cxn modelId="{C63E8B32-09D5-41B7-96A8-4C2B0B8CA209}" type="presOf" srcId="{A141CC35-71E0-41F6-A5F8-39DBD197140A}" destId="{88BBE289-017A-40A8-9062-13C160958799}" srcOrd="0" destOrd="4" presId="urn:microsoft.com/office/officeart/2005/8/layout/vList2"/>
    <dgm:cxn modelId="{66089465-E364-4450-9444-68D1ECB8619D}" srcId="{7A68C752-E28B-46B6-BBD5-B443A23F53B2}" destId="{A2A69BCD-E01D-4BF2-A421-FF4B34325D0A}" srcOrd="0" destOrd="0" parTransId="{5A15C584-E93B-4D3F-BEB2-981F3F09FAE8}" sibTransId="{803A2A7F-8702-4EA6-AA18-08934A938F3A}"/>
    <dgm:cxn modelId="{F1177D6A-CB5D-4BE4-975C-6225010F616A}" type="presOf" srcId="{7A68C752-E28B-46B6-BBD5-B443A23F53B2}" destId="{63F67EF5-F98D-4E7E-8820-C49F777101CA}" srcOrd="0" destOrd="0" presId="urn:microsoft.com/office/officeart/2005/8/layout/vList2"/>
    <dgm:cxn modelId="{0D31CA6A-62AF-4F4E-842C-47B77FB315EC}" srcId="{5D2E2723-A598-4586-BE54-C3D6D1352BFA}" destId="{4D4C5B84-75A8-43D9-AA09-803D0D7EB216}" srcOrd="0" destOrd="0" parTransId="{9D2D4E70-64AB-49BC-BCF3-956802170FC4}" sibTransId="{EDE4B8F7-E898-4605-9338-9D6542A10C47}"/>
    <dgm:cxn modelId="{194C5F4B-1AB1-4955-9FBA-E71124098961}" type="presOf" srcId="{9CE2767A-B297-4B7C-B0C7-F9942A078DE2}" destId="{88BBE289-017A-40A8-9062-13C160958799}" srcOrd="0" destOrd="5" presId="urn:microsoft.com/office/officeart/2005/8/layout/vList2"/>
    <dgm:cxn modelId="{6CB80778-ED87-4EB4-9C07-9C452C26A74C}" type="presOf" srcId="{AAC0709C-C99E-4595-9B22-38FD803C0C4C}" destId="{88BBE289-017A-40A8-9062-13C160958799}" srcOrd="0" destOrd="0" presId="urn:microsoft.com/office/officeart/2005/8/layout/vList2"/>
    <dgm:cxn modelId="{79A10589-5D22-42BE-B8F6-C2DCD09B0575}" srcId="{0682E7D1-E5E5-4509-8A44-354412A2F260}" destId="{A141CC35-71E0-41F6-A5F8-39DBD197140A}" srcOrd="4" destOrd="0" parTransId="{2BF3A8EF-8668-4910-8639-B4C93E43132C}" sibTransId="{179D7300-49D0-407F-9BD5-739E843A748B}"/>
    <dgm:cxn modelId="{94CD3C91-E980-453F-82ED-CD16A8D0127A}" srcId="{5D2E2723-A598-4586-BE54-C3D6D1352BFA}" destId="{7A68C752-E28B-46B6-BBD5-B443A23F53B2}" srcOrd="2" destOrd="0" parTransId="{C9573680-1554-4CDE-A85C-5DCFE3744B4C}" sibTransId="{A7A3DB49-09E6-4AEF-926A-CCD7136B09B8}"/>
    <dgm:cxn modelId="{5111B3A0-B293-4B53-88BF-0C2D81CDB6C4}" srcId="{5D2E2723-A598-4586-BE54-C3D6D1352BFA}" destId="{0682E7D1-E5E5-4509-8A44-354412A2F260}" srcOrd="1" destOrd="0" parTransId="{6A568273-893E-4C7C-BBFA-D1F63A618AB7}" sibTransId="{C881BEC8-7246-4804-90FB-407F1C3CCA47}"/>
    <dgm:cxn modelId="{68FC63A1-6454-4021-A389-3DA3A3EF1430}" type="presOf" srcId="{0682E7D1-E5E5-4509-8A44-354412A2F260}" destId="{AD017A32-AFF0-4B30-BC84-93C95ACB71F0}" srcOrd="0" destOrd="0" presId="urn:microsoft.com/office/officeart/2005/8/layout/vList2"/>
    <dgm:cxn modelId="{C3E770A3-2DB0-4403-8A81-D481A02418D6}" type="presOf" srcId="{A2A69BCD-E01D-4BF2-A421-FF4B34325D0A}" destId="{CF89D99C-3E43-44CC-A364-9CF2862AFFB4}" srcOrd="0" destOrd="0" presId="urn:microsoft.com/office/officeart/2005/8/layout/vList2"/>
    <dgm:cxn modelId="{0170A0AE-1076-4C36-BA10-A540EA773AE1}" type="presOf" srcId="{473CB9B1-B8DD-4BE4-BB16-4AFB72008E06}" destId="{CF89D99C-3E43-44CC-A364-9CF2862AFFB4}" srcOrd="0" destOrd="1" presId="urn:microsoft.com/office/officeart/2005/8/layout/vList2"/>
    <dgm:cxn modelId="{DE1E76BA-D46C-4363-BEA9-CA5B444B4367}" srcId="{0682E7D1-E5E5-4509-8A44-354412A2F260}" destId="{9CE2767A-B297-4B7C-B0C7-F9942A078DE2}" srcOrd="5" destOrd="0" parTransId="{B5387AB6-B44C-4D92-B7AF-046F930B8224}" sibTransId="{3C01E6CC-B5E6-4CF2-8599-88579EA64D1D}"/>
    <dgm:cxn modelId="{6CBD63CA-1D45-46A4-B4FB-2DB9F78B3584}" type="presOf" srcId="{4D4C5B84-75A8-43D9-AA09-803D0D7EB216}" destId="{30E65BE9-4504-4E1C-99C6-0DD722BFC269}" srcOrd="0" destOrd="0" presId="urn:microsoft.com/office/officeart/2005/8/layout/vList2"/>
    <dgm:cxn modelId="{624E74CF-E618-4A0D-AF4C-57BFD3CE85D0}" srcId="{0682E7D1-E5E5-4509-8A44-354412A2F260}" destId="{AAC0709C-C99E-4595-9B22-38FD803C0C4C}" srcOrd="0" destOrd="0" parTransId="{679EDAC3-717B-41F8-BD84-0F4E4CB7AE60}" sibTransId="{DEFF5CB5-C92D-48EC-97DE-DEF3776088BA}"/>
    <dgm:cxn modelId="{A77698EA-3C8E-46D0-9202-CE15DC95D939}" srcId="{7A68C752-E28B-46B6-BBD5-B443A23F53B2}" destId="{473CB9B1-B8DD-4BE4-BB16-4AFB72008E06}" srcOrd="1" destOrd="0" parTransId="{1D7ED4EF-EEAB-41B1-BC46-7F16BB2F33E4}" sibTransId="{AB6E2A4B-C91D-4C66-80C8-F8EE945BD641}"/>
    <dgm:cxn modelId="{497493ED-35A8-4350-B38C-C88130BA1A38}" srcId="{0682E7D1-E5E5-4509-8A44-354412A2F260}" destId="{F33D24B3-DBA8-47B5-89E9-DF1331043E25}" srcOrd="1" destOrd="0" parTransId="{5AD1A284-A5FD-468C-9697-FE1236FB693B}" sibTransId="{652A6F73-616A-417F-91D2-88CFB7AC5F7F}"/>
    <dgm:cxn modelId="{828608F4-4A03-4DEC-82F7-8113D2326482}" type="presOf" srcId="{0FDB4FC3-AD00-4BA9-8AD3-6B8B3BA5CCCC}" destId="{88BBE289-017A-40A8-9062-13C160958799}" srcOrd="0" destOrd="3" presId="urn:microsoft.com/office/officeart/2005/8/layout/vList2"/>
    <dgm:cxn modelId="{230CFDCB-6804-4B38-AA1B-C5C0B7BBE3A7}" type="presParOf" srcId="{4DCF7AA6-9E0F-4336-BC23-B0B6DDADCB2F}" destId="{30E65BE9-4504-4E1C-99C6-0DD722BFC269}" srcOrd="0" destOrd="0" presId="urn:microsoft.com/office/officeart/2005/8/layout/vList2"/>
    <dgm:cxn modelId="{01F45F69-2338-4CB2-A455-B6F27C50F2CA}" type="presParOf" srcId="{4DCF7AA6-9E0F-4336-BC23-B0B6DDADCB2F}" destId="{1D3AF7E7-7B30-4244-AB4F-E9A3795761E6}" srcOrd="1" destOrd="0" presId="urn:microsoft.com/office/officeart/2005/8/layout/vList2"/>
    <dgm:cxn modelId="{FD81FA94-09DA-41F7-8C78-CE8DB92204B5}" type="presParOf" srcId="{4DCF7AA6-9E0F-4336-BC23-B0B6DDADCB2F}" destId="{AD017A32-AFF0-4B30-BC84-93C95ACB71F0}" srcOrd="2" destOrd="0" presId="urn:microsoft.com/office/officeart/2005/8/layout/vList2"/>
    <dgm:cxn modelId="{783E9EC8-B1C8-45C3-A06E-F7E2C988E6BF}" type="presParOf" srcId="{4DCF7AA6-9E0F-4336-BC23-B0B6DDADCB2F}" destId="{88BBE289-017A-40A8-9062-13C160958799}" srcOrd="3" destOrd="0" presId="urn:microsoft.com/office/officeart/2005/8/layout/vList2"/>
    <dgm:cxn modelId="{7F729A29-0687-4685-80BE-A67399BDA9F4}" type="presParOf" srcId="{4DCF7AA6-9E0F-4336-BC23-B0B6DDADCB2F}" destId="{63F67EF5-F98D-4E7E-8820-C49F777101CA}" srcOrd="4" destOrd="0" presId="urn:microsoft.com/office/officeart/2005/8/layout/vList2"/>
    <dgm:cxn modelId="{3F0A51C1-4EF5-4583-BB48-65DFE8ABB9BA}" type="presParOf" srcId="{4DCF7AA6-9E0F-4336-BC23-B0B6DDADCB2F}" destId="{CF89D99C-3E43-44CC-A364-9CF2862AFFB4}" srcOrd="5"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A808B5D-FD8C-49EA-9DB7-814D80AF1416}"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DBAFAA97-A555-4664-98A9-3DF6C3B6A058}">
      <dgm:prSet/>
      <dgm:spPr/>
      <dgm:t>
        <a:bodyPr/>
        <a:lstStyle/>
        <a:p>
          <a:r>
            <a:rPr lang="en-US"/>
            <a:t>May not need empiric antibiotics</a:t>
          </a:r>
        </a:p>
      </dgm:t>
    </dgm:pt>
    <dgm:pt modelId="{02FBE05E-8100-4001-A13F-30A03F515BB9}" type="parTrans" cxnId="{30364C87-0A71-497E-AC49-9D1B77664F33}">
      <dgm:prSet/>
      <dgm:spPr/>
      <dgm:t>
        <a:bodyPr/>
        <a:lstStyle/>
        <a:p>
          <a:endParaRPr lang="en-US"/>
        </a:p>
      </dgm:t>
    </dgm:pt>
    <dgm:pt modelId="{DC31A654-14AA-48C0-9345-B5358CC6719B}" type="sibTrans" cxnId="{30364C87-0A71-497E-AC49-9D1B77664F33}">
      <dgm:prSet/>
      <dgm:spPr/>
      <dgm:t>
        <a:bodyPr/>
        <a:lstStyle/>
        <a:p>
          <a:endParaRPr lang="en-US"/>
        </a:p>
      </dgm:t>
    </dgm:pt>
    <dgm:pt modelId="{77CFEE1D-2735-474E-82A1-36B5B6A2ABD6}">
      <dgm:prSet/>
      <dgm:spPr/>
      <dgm:t>
        <a:bodyPr/>
        <a:lstStyle/>
        <a:p>
          <a:r>
            <a:rPr lang="en-US"/>
            <a:t>Consider the following issues:</a:t>
          </a:r>
        </a:p>
      </dgm:t>
    </dgm:pt>
    <dgm:pt modelId="{35195E38-C360-49C3-801E-7EB4C3CFA72B}" type="parTrans" cxnId="{039B0BBB-85EF-4FB4-96BC-F69122F16366}">
      <dgm:prSet/>
      <dgm:spPr/>
      <dgm:t>
        <a:bodyPr/>
        <a:lstStyle/>
        <a:p>
          <a:endParaRPr lang="en-US"/>
        </a:p>
      </dgm:t>
    </dgm:pt>
    <dgm:pt modelId="{D8DA31CC-F2B9-44BD-BBCD-3030D48EFCFD}" type="sibTrans" cxnId="{039B0BBB-85EF-4FB4-96BC-F69122F16366}">
      <dgm:prSet/>
      <dgm:spPr/>
      <dgm:t>
        <a:bodyPr/>
        <a:lstStyle/>
        <a:p>
          <a:endParaRPr lang="en-US"/>
        </a:p>
      </dgm:t>
    </dgm:pt>
    <dgm:pt modelId="{079434A5-AEB4-4EDF-8096-C5FB16CA6A71}">
      <dgm:prSet/>
      <dgm:spPr/>
      <dgm:t>
        <a:bodyPr/>
        <a:lstStyle/>
        <a:p>
          <a:r>
            <a:rPr lang="en-US"/>
            <a:t>Is patient clinically stable?</a:t>
          </a:r>
        </a:p>
      </dgm:t>
    </dgm:pt>
    <dgm:pt modelId="{5A68B056-8D1D-45A8-BFD0-EA52E6F13507}" type="parTrans" cxnId="{45A9D1D9-C808-46F3-9A38-A27FA16852E4}">
      <dgm:prSet/>
      <dgm:spPr/>
      <dgm:t>
        <a:bodyPr/>
        <a:lstStyle/>
        <a:p>
          <a:endParaRPr lang="en-US"/>
        </a:p>
      </dgm:t>
    </dgm:pt>
    <dgm:pt modelId="{8EE9515B-1B49-4839-A5F0-A1938D84438F}" type="sibTrans" cxnId="{45A9D1D9-C808-46F3-9A38-A27FA16852E4}">
      <dgm:prSet/>
      <dgm:spPr/>
      <dgm:t>
        <a:bodyPr/>
        <a:lstStyle/>
        <a:p>
          <a:endParaRPr lang="en-US"/>
        </a:p>
      </dgm:t>
    </dgm:pt>
    <dgm:pt modelId="{B52548B6-3BCF-4F2E-BAE2-DAA01AEF4AE4}">
      <dgm:prSet/>
      <dgm:spPr/>
      <dgm:t>
        <a:bodyPr/>
        <a:lstStyle/>
        <a:p>
          <a:r>
            <a:rPr lang="en-US"/>
            <a:t>Are the screening laboratory studies suggestive of infection?</a:t>
          </a:r>
        </a:p>
      </dgm:t>
    </dgm:pt>
    <dgm:pt modelId="{DC826D74-D908-45CA-B4E4-02B8DFFB40DA}" type="parTrans" cxnId="{12956195-BC3D-433D-8CC8-C8A460D3A9A9}">
      <dgm:prSet/>
      <dgm:spPr/>
      <dgm:t>
        <a:bodyPr/>
        <a:lstStyle/>
        <a:p>
          <a:endParaRPr lang="en-US"/>
        </a:p>
      </dgm:t>
    </dgm:pt>
    <dgm:pt modelId="{ABBED2DF-0A12-429A-9863-839868CACC54}" type="sibTrans" cxnId="{12956195-BC3D-433D-8CC8-C8A460D3A9A9}">
      <dgm:prSet/>
      <dgm:spPr/>
      <dgm:t>
        <a:bodyPr/>
        <a:lstStyle/>
        <a:p>
          <a:endParaRPr lang="en-US"/>
        </a:p>
      </dgm:t>
    </dgm:pt>
    <dgm:pt modelId="{69C6C24A-32C6-45C0-869D-A6B45F876323}" type="pres">
      <dgm:prSet presAssocID="{AA808B5D-FD8C-49EA-9DB7-814D80AF1416}" presName="root" presStyleCnt="0">
        <dgm:presLayoutVars>
          <dgm:dir/>
          <dgm:resizeHandles val="exact"/>
        </dgm:presLayoutVars>
      </dgm:prSet>
      <dgm:spPr/>
    </dgm:pt>
    <dgm:pt modelId="{934467EE-9E06-49D4-AAEC-E03FCA8CB066}" type="pres">
      <dgm:prSet presAssocID="{DBAFAA97-A555-4664-98A9-3DF6C3B6A058}" presName="compNode" presStyleCnt="0"/>
      <dgm:spPr/>
    </dgm:pt>
    <dgm:pt modelId="{69F66582-C84D-482D-BE1F-C7767F48FA95}" type="pres">
      <dgm:prSet presAssocID="{DBAFAA97-A555-4664-98A9-3DF6C3B6A058}" presName="bgRect" presStyleLbl="bgShp" presStyleIdx="0" presStyleCnt="2"/>
      <dgm:spPr/>
    </dgm:pt>
    <dgm:pt modelId="{7D437D5F-8792-40D8-A775-154E91CC5B37}" type="pres">
      <dgm:prSet presAssocID="{DBAFAA97-A555-4664-98A9-3DF6C3B6A058}"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dicine"/>
        </a:ext>
      </dgm:extLst>
    </dgm:pt>
    <dgm:pt modelId="{F4787AEE-4628-43B2-97F5-7F46D5FD3DC5}" type="pres">
      <dgm:prSet presAssocID="{DBAFAA97-A555-4664-98A9-3DF6C3B6A058}" presName="spaceRect" presStyleCnt="0"/>
      <dgm:spPr/>
    </dgm:pt>
    <dgm:pt modelId="{7055A7A5-960D-43AB-942F-64837F95020D}" type="pres">
      <dgm:prSet presAssocID="{DBAFAA97-A555-4664-98A9-3DF6C3B6A058}" presName="parTx" presStyleLbl="revTx" presStyleIdx="0" presStyleCnt="3">
        <dgm:presLayoutVars>
          <dgm:chMax val="0"/>
          <dgm:chPref val="0"/>
        </dgm:presLayoutVars>
      </dgm:prSet>
      <dgm:spPr/>
    </dgm:pt>
    <dgm:pt modelId="{410AE464-60AE-41E7-9E44-29DBF0E45CB9}" type="pres">
      <dgm:prSet presAssocID="{DC31A654-14AA-48C0-9345-B5358CC6719B}" presName="sibTrans" presStyleCnt="0"/>
      <dgm:spPr/>
    </dgm:pt>
    <dgm:pt modelId="{52B32DB3-CE12-4C58-8412-1DB3A8D5DA51}" type="pres">
      <dgm:prSet presAssocID="{77CFEE1D-2735-474E-82A1-36B5B6A2ABD6}" presName="compNode" presStyleCnt="0"/>
      <dgm:spPr/>
    </dgm:pt>
    <dgm:pt modelId="{F8F19FCB-9FB4-492B-BEA0-5BE1B8AE5AFE}" type="pres">
      <dgm:prSet presAssocID="{77CFEE1D-2735-474E-82A1-36B5B6A2ABD6}" presName="bgRect" presStyleLbl="bgShp" presStyleIdx="1" presStyleCnt="2"/>
      <dgm:spPr/>
    </dgm:pt>
    <dgm:pt modelId="{AB1A1F2A-606C-447C-8F1D-E41913185B0A}" type="pres">
      <dgm:prSet presAssocID="{77CFEE1D-2735-474E-82A1-36B5B6A2ABD6}"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octor"/>
        </a:ext>
      </dgm:extLst>
    </dgm:pt>
    <dgm:pt modelId="{4203FCC0-89D1-46F8-8BFD-79E0AC4652B5}" type="pres">
      <dgm:prSet presAssocID="{77CFEE1D-2735-474E-82A1-36B5B6A2ABD6}" presName="spaceRect" presStyleCnt="0"/>
      <dgm:spPr/>
    </dgm:pt>
    <dgm:pt modelId="{89703320-D1A2-4520-8B2F-AC81C9116921}" type="pres">
      <dgm:prSet presAssocID="{77CFEE1D-2735-474E-82A1-36B5B6A2ABD6}" presName="parTx" presStyleLbl="revTx" presStyleIdx="1" presStyleCnt="3">
        <dgm:presLayoutVars>
          <dgm:chMax val="0"/>
          <dgm:chPref val="0"/>
        </dgm:presLayoutVars>
      </dgm:prSet>
      <dgm:spPr/>
    </dgm:pt>
    <dgm:pt modelId="{0D6E9F6D-C5EE-4803-978F-2D87FAF3B98C}" type="pres">
      <dgm:prSet presAssocID="{77CFEE1D-2735-474E-82A1-36B5B6A2ABD6}" presName="desTx" presStyleLbl="revTx" presStyleIdx="2" presStyleCnt="3">
        <dgm:presLayoutVars/>
      </dgm:prSet>
      <dgm:spPr/>
    </dgm:pt>
  </dgm:ptLst>
  <dgm:cxnLst>
    <dgm:cxn modelId="{0CCB0614-C81E-4537-ADC5-C393173D4AB8}" type="presOf" srcId="{77CFEE1D-2735-474E-82A1-36B5B6A2ABD6}" destId="{89703320-D1A2-4520-8B2F-AC81C9116921}" srcOrd="0" destOrd="0" presId="urn:microsoft.com/office/officeart/2018/2/layout/IconVerticalSolidList"/>
    <dgm:cxn modelId="{68EF0A77-0722-4536-85C7-C5EE97A15209}" type="presOf" srcId="{079434A5-AEB4-4EDF-8096-C5FB16CA6A71}" destId="{0D6E9F6D-C5EE-4803-978F-2D87FAF3B98C}" srcOrd="0" destOrd="0" presId="urn:microsoft.com/office/officeart/2018/2/layout/IconVerticalSolidList"/>
    <dgm:cxn modelId="{8D715357-120A-4C7E-B467-88E687F34EB6}" type="presOf" srcId="{DBAFAA97-A555-4664-98A9-3DF6C3B6A058}" destId="{7055A7A5-960D-43AB-942F-64837F95020D}" srcOrd="0" destOrd="0" presId="urn:microsoft.com/office/officeart/2018/2/layout/IconVerticalSolidList"/>
    <dgm:cxn modelId="{30364C87-0A71-497E-AC49-9D1B77664F33}" srcId="{AA808B5D-FD8C-49EA-9DB7-814D80AF1416}" destId="{DBAFAA97-A555-4664-98A9-3DF6C3B6A058}" srcOrd="0" destOrd="0" parTransId="{02FBE05E-8100-4001-A13F-30A03F515BB9}" sibTransId="{DC31A654-14AA-48C0-9345-B5358CC6719B}"/>
    <dgm:cxn modelId="{12956195-BC3D-433D-8CC8-C8A460D3A9A9}" srcId="{77CFEE1D-2735-474E-82A1-36B5B6A2ABD6}" destId="{B52548B6-3BCF-4F2E-BAE2-DAA01AEF4AE4}" srcOrd="1" destOrd="0" parTransId="{DC826D74-D908-45CA-B4E4-02B8DFFB40DA}" sibTransId="{ABBED2DF-0A12-429A-9863-839868CACC54}"/>
    <dgm:cxn modelId="{8E97C398-3B3B-45BE-BD4B-67EE576BCBFD}" type="presOf" srcId="{B52548B6-3BCF-4F2E-BAE2-DAA01AEF4AE4}" destId="{0D6E9F6D-C5EE-4803-978F-2D87FAF3B98C}" srcOrd="0" destOrd="1" presId="urn:microsoft.com/office/officeart/2018/2/layout/IconVerticalSolidList"/>
    <dgm:cxn modelId="{039B0BBB-85EF-4FB4-96BC-F69122F16366}" srcId="{AA808B5D-FD8C-49EA-9DB7-814D80AF1416}" destId="{77CFEE1D-2735-474E-82A1-36B5B6A2ABD6}" srcOrd="1" destOrd="0" parTransId="{35195E38-C360-49C3-801E-7EB4C3CFA72B}" sibTransId="{D8DA31CC-F2B9-44BD-BBCD-3030D48EFCFD}"/>
    <dgm:cxn modelId="{45A9D1D9-C808-46F3-9A38-A27FA16852E4}" srcId="{77CFEE1D-2735-474E-82A1-36B5B6A2ABD6}" destId="{079434A5-AEB4-4EDF-8096-C5FB16CA6A71}" srcOrd="0" destOrd="0" parTransId="{5A68B056-8D1D-45A8-BFD0-EA52E6F13507}" sibTransId="{8EE9515B-1B49-4839-A5F0-A1938D84438F}"/>
    <dgm:cxn modelId="{F2DD3BE8-602E-449E-B0F7-DC7C5DD00CD1}" type="presOf" srcId="{AA808B5D-FD8C-49EA-9DB7-814D80AF1416}" destId="{69C6C24A-32C6-45C0-869D-A6B45F876323}" srcOrd="0" destOrd="0" presId="urn:microsoft.com/office/officeart/2018/2/layout/IconVerticalSolidList"/>
    <dgm:cxn modelId="{57C4328A-197D-4F25-9FBE-C0748D3AC722}" type="presParOf" srcId="{69C6C24A-32C6-45C0-869D-A6B45F876323}" destId="{934467EE-9E06-49D4-AAEC-E03FCA8CB066}" srcOrd="0" destOrd="0" presId="urn:microsoft.com/office/officeart/2018/2/layout/IconVerticalSolidList"/>
    <dgm:cxn modelId="{7C27544F-D5B6-4E63-8EE9-D86EBEFEE8F8}" type="presParOf" srcId="{934467EE-9E06-49D4-AAEC-E03FCA8CB066}" destId="{69F66582-C84D-482D-BE1F-C7767F48FA95}" srcOrd="0" destOrd="0" presId="urn:microsoft.com/office/officeart/2018/2/layout/IconVerticalSolidList"/>
    <dgm:cxn modelId="{77FB4528-E53A-4981-BBAB-36CB561782F8}" type="presParOf" srcId="{934467EE-9E06-49D4-AAEC-E03FCA8CB066}" destId="{7D437D5F-8792-40D8-A775-154E91CC5B37}" srcOrd="1" destOrd="0" presId="urn:microsoft.com/office/officeart/2018/2/layout/IconVerticalSolidList"/>
    <dgm:cxn modelId="{4AFEEDAB-F558-45F5-8ECA-AB7922ABEA5D}" type="presParOf" srcId="{934467EE-9E06-49D4-AAEC-E03FCA8CB066}" destId="{F4787AEE-4628-43B2-97F5-7F46D5FD3DC5}" srcOrd="2" destOrd="0" presId="urn:microsoft.com/office/officeart/2018/2/layout/IconVerticalSolidList"/>
    <dgm:cxn modelId="{0FA44002-EE5B-4EFD-9FC5-69C8B3AAB3D7}" type="presParOf" srcId="{934467EE-9E06-49D4-AAEC-E03FCA8CB066}" destId="{7055A7A5-960D-43AB-942F-64837F95020D}" srcOrd="3" destOrd="0" presId="urn:microsoft.com/office/officeart/2018/2/layout/IconVerticalSolidList"/>
    <dgm:cxn modelId="{84885906-9422-4954-BB44-35B644C38990}" type="presParOf" srcId="{69C6C24A-32C6-45C0-869D-A6B45F876323}" destId="{410AE464-60AE-41E7-9E44-29DBF0E45CB9}" srcOrd="1" destOrd="0" presId="urn:microsoft.com/office/officeart/2018/2/layout/IconVerticalSolidList"/>
    <dgm:cxn modelId="{3F03737D-4F71-4DB1-ABF6-BCD0FCEAE213}" type="presParOf" srcId="{69C6C24A-32C6-45C0-869D-A6B45F876323}" destId="{52B32DB3-CE12-4C58-8412-1DB3A8D5DA51}" srcOrd="2" destOrd="0" presId="urn:microsoft.com/office/officeart/2018/2/layout/IconVerticalSolidList"/>
    <dgm:cxn modelId="{3A1F7563-45CB-456F-8685-414B627B8B5A}" type="presParOf" srcId="{52B32DB3-CE12-4C58-8412-1DB3A8D5DA51}" destId="{F8F19FCB-9FB4-492B-BEA0-5BE1B8AE5AFE}" srcOrd="0" destOrd="0" presId="urn:microsoft.com/office/officeart/2018/2/layout/IconVerticalSolidList"/>
    <dgm:cxn modelId="{D17419D4-508F-4545-A5BB-608CDAB5E568}" type="presParOf" srcId="{52B32DB3-CE12-4C58-8412-1DB3A8D5DA51}" destId="{AB1A1F2A-606C-447C-8F1D-E41913185B0A}" srcOrd="1" destOrd="0" presId="urn:microsoft.com/office/officeart/2018/2/layout/IconVerticalSolidList"/>
    <dgm:cxn modelId="{2027612A-5E6D-4A0A-AF82-7803C2E5DD24}" type="presParOf" srcId="{52B32DB3-CE12-4C58-8412-1DB3A8D5DA51}" destId="{4203FCC0-89D1-46F8-8BFD-79E0AC4652B5}" srcOrd="2" destOrd="0" presId="urn:microsoft.com/office/officeart/2018/2/layout/IconVerticalSolidList"/>
    <dgm:cxn modelId="{B3C8EC12-390D-4CE7-AD3C-B705A5B3C799}" type="presParOf" srcId="{52B32DB3-CE12-4C58-8412-1DB3A8D5DA51}" destId="{89703320-D1A2-4520-8B2F-AC81C9116921}" srcOrd="3" destOrd="0" presId="urn:microsoft.com/office/officeart/2018/2/layout/IconVerticalSolidList"/>
    <dgm:cxn modelId="{5EE31083-CB2D-4841-B8F1-EC8A962E6A8E}" type="presParOf" srcId="{52B32DB3-CE12-4C58-8412-1DB3A8D5DA51}" destId="{0D6E9F6D-C5EE-4803-978F-2D87FAF3B98C}" srcOrd="4" destOrd="0" presId="urn:microsoft.com/office/officeart/2018/2/layout/IconVerticalSolid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DDCF48E-D086-401E-88B6-0ABE3D3DB253}"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00128822-469C-4AF1-9FA1-6B56E8DA6655}">
      <dgm:prSet/>
      <dgm:spPr/>
      <dgm:t>
        <a:bodyPr/>
        <a:lstStyle/>
        <a:p>
          <a:r>
            <a:rPr lang="en-US"/>
            <a:t>Infections are the most common cause of fever in children</a:t>
          </a:r>
        </a:p>
      </dgm:t>
    </dgm:pt>
    <dgm:pt modelId="{635006FD-B4A1-41C2-9200-8A2862F05568}" type="parTrans" cxnId="{A799F4D5-F18C-4075-9057-C93F7A06C9A6}">
      <dgm:prSet/>
      <dgm:spPr/>
      <dgm:t>
        <a:bodyPr/>
        <a:lstStyle/>
        <a:p>
          <a:endParaRPr lang="en-US"/>
        </a:p>
      </dgm:t>
    </dgm:pt>
    <dgm:pt modelId="{F25A8986-921D-4697-899F-7D7C73BF62DE}" type="sibTrans" cxnId="{A799F4D5-F18C-4075-9057-C93F7A06C9A6}">
      <dgm:prSet/>
      <dgm:spPr/>
      <dgm:t>
        <a:bodyPr/>
        <a:lstStyle/>
        <a:p>
          <a:endParaRPr lang="en-US"/>
        </a:p>
      </dgm:t>
    </dgm:pt>
    <dgm:pt modelId="{ABDA0248-068A-41BD-BE17-7CDB32F93E81}">
      <dgm:prSet/>
      <dgm:spPr/>
      <dgm:t>
        <a:bodyPr/>
        <a:lstStyle/>
        <a:p>
          <a:r>
            <a:rPr lang="en-US"/>
            <a:t>During assessment of a child with fever, pay close attention to vital sign changes, overall appearance, and potential sites of infection</a:t>
          </a:r>
        </a:p>
      </dgm:t>
    </dgm:pt>
    <dgm:pt modelId="{D853B99A-DB58-47B2-A6A6-2AC2BFE1C6C1}" type="parTrans" cxnId="{440C746E-17D8-40C2-8C9E-E84D1D297645}">
      <dgm:prSet/>
      <dgm:spPr/>
      <dgm:t>
        <a:bodyPr/>
        <a:lstStyle/>
        <a:p>
          <a:endParaRPr lang="en-US"/>
        </a:p>
      </dgm:t>
    </dgm:pt>
    <dgm:pt modelId="{ABE7C90F-6E44-43AD-A42E-2715BCBDB534}" type="sibTrans" cxnId="{440C746E-17D8-40C2-8C9E-E84D1D297645}">
      <dgm:prSet/>
      <dgm:spPr/>
      <dgm:t>
        <a:bodyPr/>
        <a:lstStyle/>
        <a:p>
          <a:endParaRPr lang="en-US"/>
        </a:p>
      </dgm:t>
    </dgm:pt>
    <dgm:pt modelId="{97D0B838-FC85-4FEB-8A59-C1EEA1A92274}">
      <dgm:prSet/>
      <dgm:spPr/>
      <dgm:t>
        <a:bodyPr/>
        <a:lstStyle/>
        <a:p>
          <a:r>
            <a:rPr lang="en-US"/>
            <a:t>Closely monitor for clinical decompensation after antibiotic administration, particularly in patients at high-risk of developing sepsis</a:t>
          </a:r>
        </a:p>
      </dgm:t>
    </dgm:pt>
    <dgm:pt modelId="{337A1210-5B3A-469B-9B93-291710B181C8}" type="parTrans" cxnId="{218B21B4-30FC-408F-8C9B-52C4DFE69DFE}">
      <dgm:prSet/>
      <dgm:spPr/>
      <dgm:t>
        <a:bodyPr/>
        <a:lstStyle/>
        <a:p>
          <a:endParaRPr lang="en-US"/>
        </a:p>
      </dgm:t>
    </dgm:pt>
    <dgm:pt modelId="{9DE87F85-554B-4C3E-9359-3CE5E0BD6B59}" type="sibTrans" cxnId="{218B21B4-30FC-408F-8C9B-52C4DFE69DFE}">
      <dgm:prSet/>
      <dgm:spPr/>
      <dgm:t>
        <a:bodyPr/>
        <a:lstStyle/>
        <a:p>
          <a:endParaRPr lang="en-US"/>
        </a:p>
      </dgm:t>
    </dgm:pt>
    <dgm:pt modelId="{D28745F9-74E8-4107-B5C0-4494B5E5E65D}" type="pres">
      <dgm:prSet presAssocID="{BDDCF48E-D086-401E-88B6-0ABE3D3DB253}" presName="root" presStyleCnt="0">
        <dgm:presLayoutVars>
          <dgm:dir/>
          <dgm:resizeHandles val="exact"/>
        </dgm:presLayoutVars>
      </dgm:prSet>
      <dgm:spPr/>
    </dgm:pt>
    <dgm:pt modelId="{49AC0157-2E3D-4A64-BC65-9703796333A9}" type="pres">
      <dgm:prSet presAssocID="{00128822-469C-4AF1-9FA1-6B56E8DA6655}" presName="compNode" presStyleCnt="0"/>
      <dgm:spPr/>
    </dgm:pt>
    <dgm:pt modelId="{DE647663-7FBD-4DF5-A15F-20D49EB1592A}" type="pres">
      <dgm:prSet presAssocID="{00128822-469C-4AF1-9FA1-6B56E8DA6655}" presName="bgRect" presStyleLbl="bgShp" presStyleIdx="0" presStyleCnt="3"/>
      <dgm:spPr/>
    </dgm:pt>
    <dgm:pt modelId="{EF68DC5F-EE92-407E-89D7-D7C24B2C3669}" type="pres">
      <dgm:prSet presAssocID="{00128822-469C-4AF1-9FA1-6B56E8DA6655}"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ealth"/>
        </a:ext>
      </dgm:extLst>
    </dgm:pt>
    <dgm:pt modelId="{58426024-0DE5-4023-9C48-1AC8E40A96BE}" type="pres">
      <dgm:prSet presAssocID="{00128822-469C-4AF1-9FA1-6B56E8DA6655}" presName="spaceRect" presStyleCnt="0"/>
      <dgm:spPr/>
    </dgm:pt>
    <dgm:pt modelId="{EC278B27-967C-481F-8B9A-4DAC9022A281}" type="pres">
      <dgm:prSet presAssocID="{00128822-469C-4AF1-9FA1-6B56E8DA6655}" presName="parTx" presStyleLbl="revTx" presStyleIdx="0" presStyleCnt="3">
        <dgm:presLayoutVars>
          <dgm:chMax val="0"/>
          <dgm:chPref val="0"/>
        </dgm:presLayoutVars>
      </dgm:prSet>
      <dgm:spPr/>
    </dgm:pt>
    <dgm:pt modelId="{AAC6F8C0-9AC2-404D-A910-1E9BFC7FDA36}" type="pres">
      <dgm:prSet presAssocID="{F25A8986-921D-4697-899F-7D7C73BF62DE}" presName="sibTrans" presStyleCnt="0"/>
      <dgm:spPr/>
    </dgm:pt>
    <dgm:pt modelId="{76AEBD77-DA85-4A44-9D4D-0D14963F509E}" type="pres">
      <dgm:prSet presAssocID="{ABDA0248-068A-41BD-BE17-7CDB32F93E81}" presName="compNode" presStyleCnt="0"/>
      <dgm:spPr/>
    </dgm:pt>
    <dgm:pt modelId="{FC7424EC-DBF8-4015-A815-2195D79307F2}" type="pres">
      <dgm:prSet presAssocID="{ABDA0248-068A-41BD-BE17-7CDB32F93E81}" presName="bgRect" presStyleLbl="bgShp" presStyleIdx="1" presStyleCnt="3"/>
      <dgm:spPr/>
    </dgm:pt>
    <dgm:pt modelId="{06F5EB78-CABA-419D-B25F-8E5F8A8B7167}" type="pres">
      <dgm:prSet presAssocID="{ABDA0248-068A-41BD-BE17-7CDB32F93E81}"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mment Urgent"/>
        </a:ext>
      </dgm:extLst>
    </dgm:pt>
    <dgm:pt modelId="{A037AB51-A6BB-43F6-9A00-9BABD0ADEE01}" type="pres">
      <dgm:prSet presAssocID="{ABDA0248-068A-41BD-BE17-7CDB32F93E81}" presName="spaceRect" presStyleCnt="0"/>
      <dgm:spPr/>
    </dgm:pt>
    <dgm:pt modelId="{17D26F7E-C21E-4C78-9F8F-B9078DF84D30}" type="pres">
      <dgm:prSet presAssocID="{ABDA0248-068A-41BD-BE17-7CDB32F93E81}" presName="parTx" presStyleLbl="revTx" presStyleIdx="1" presStyleCnt="3">
        <dgm:presLayoutVars>
          <dgm:chMax val="0"/>
          <dgm:chPref val="0"/>
        </dgm:presLayoutVars>
      </dgm:prSet>
      <dgm:spPr/>
    </dgm:pt>
    <dgm:pt modelId="{262B0C9E-ABEF-46F2-9E53-6F11C6DD986C}" type="pres">
      <dgm:prSet presAssocID="{ABE7C90F-6E44-43AD-A42E-2715BCBDB534}" presName="sibTrans" presStyleCnt="0"/>
      <dgm:spPr/>
    </dgm:pt>
    <dgm:pt modelId="{0F3F63D5-9B82-4A9A-B286-7D118EB57D2E}" type="pres">
      <dgm:prSet presAssocID="{97D0B838-FC85-4FEB-8A59-C1EEA1A92274}" presName="compNode" presStyleCnt="0"/>
      <dgm:spPr/>
    </dgm:pt>
    <dgm:pt modelId="{B794E6C5-C6A6-40E3-82D3-1E8CDA4FF5AD}" type="pres">
      <dgm:prSet presAssocID="{97D0B838-FC85-4FEB-8A59-C1EEA1A92274}" presName="bgRect" presStyleLbl="bgShp" presStyleIdx="2" presStyleCnt="3"/>
      <dgm:spPr/>
    </dgm:pt>
    <dgm:pt modelId="{E3C7E6D5-5613-44E1-9BC5-C49D4A406CD6}" type="pres">
      <dgm:prSet presAssocID="{97D0B838-FC85-4FEB-8A59-C1EEA1A9227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ospital First Aid"/>
        </a:ext>
      </dgm:extLst>
    </dgm:pt>
    <dgm:pt modelId="{A7E3D1A8-E6A7-418D-AEB0-D916F21E0C04}" type="pres">
      <dgm:prSet presAssocID="{97D0B838-FC85-4FEB-8A59-C1EEA1A92274}" presName="spaceRect" presStyleCnt="0"/>
      <dgm:spPr/>
    </dgm:pt>
    <dgm:pt modelId="{EDB021BC-80FB-40DA-9B43-3F308B5F3318}" type="pres">
      <dgm:prSet presAssocID="{97D0B838-FC85-4FEB-8A59-C1EEA1A92274}" presName="parTx" presStyleLbl="revTx" presStyleIdx="2" presStyleCnt="3">
        <dgm:presLayoutVars>
          <dgm:chMax val="0"/>
          <dgm:chPref val="0"/>
        </dgm:presLayoutVars>
      </dgm:prSet>
      <dgm:spPr/>
    </dgm:pt>
  </dgm:ptLst>
  <dgm:cxnLst>
    <dgm:cxn modelId="{900FD83E-2CF4-4D45-9F15-CD2E7DDAB464}" type="presOf" srcId="{BDDCF48E-D086-401E-88B6-0ABE3D3DB253}" destId="{D28745F9-74E8-4107-B5C0-4494B5E5E65D}" srcOrd="0" destOrd="0" presId="urn:microsoft.com/office/officeart/2018/2/layout/IconVerticalSolidList"/>
    <dgm:cxn modelId="{440C746E-17D8-40C2-8C9E-E84D1D297645}" srcId="{BDDCF48E-D086-401E-88B6-0ABE3D3DB253}" destId="{ABDA0248-068A-41BD-BE17-7CDB32F93E81}" srcOrd="1" destOrd="0" parTransId="{D853B99A-DB58-47B2-A6A6-2AC2BFE1C6C1}" sibTransId="{ABE7C90F-6E44-43AD-A42E-2715BCBDB534}"/>
    <dgm:cxn modelId="{F91E3E95-3EF8-4EAE-80EC-53A9145D1067}" type="presOf" srcId="{97D0B838-FC85-4FEB-8A59-C1EEA1A92274}" destId="{EDB021BC-80FB-40DA-9B43-3F308B5F3318}" srcOrd="0" destOrd="0" presId="urn:microsoft.com/office/officeart/2018/2/layout/IconVerticalSolidList"/>
    <dgm:cxn modelId="{218B21B4-30FC-408F-8C9B-52C4DFE69DFE}" srcId="{BDDCF48E-D086-401E-88B6-0ABE3D3DB253}" destId="{97D0B838-FC85-4FEB-8A59-C1EEA1A92274}" srcOrd="2" destOrd="0" parTransId="{337A1210-5B3A-469B-9B93-291710B181C8}" sibTransId="{9DE87F85-554B-4C3E-9359-3CE5E0BD6B59}"/>
    <dgm:cxn modelId="{4F7856C8-3E2F-4F3E-A646-C9A8F54714E6}" type="presOf" srcId="{ABDA0248-068A-41BD-BE17-7CDB32F93E81}" destId="{17D26F7E-C21E-4C78-9F8F-B9078DF84D30}" srcOrd="0" destOrd="0" presId="urn:microsoft.com/office/officeart/2018/2/layout/IconVerticalSolidList"/>
    <dgm:cxn modelId="{A799F4D5-F18C-4075-9057-C93F7A06C9A6}" srcId="{BDDCF48E-D086-401E-88B6-0ABE3D3DB253}" destId="{00128822-469C-4AF1-9FA1-6B56E8DA6655}" srcOrd="0" destOrd="0" parTransId="{635006FD-B4A1-41C2-9200-8A2862F05568}" sibTransId="{F25A8986-921D-4697-899F-7D7C73BF62DE}"/>
    <dgm:cxn modelId="{8F22C1D7-25FE-490E-81B1-4B98B3CECA36}" type="presOf" srcId="{00128822-469C-4AF1-9FA1-6B56E8DA6655}" destId="{EC278B27-967C-481F-8B9A-4DAC9022A281}" srcOrd="0" destOrd="0" presId="urn:microsoft.com/office/officeart/2018/2/layout/IconVerticalSolidList"/>
    <dgm:cxn modelId="{61195EFC-2242-4455-8185-9817082821C6}" type="presParOf" srcId="{D28745F9-74E8-4107-B5C0-4494B5E5E65D}" destId="{49AC0157-2E3D-4A64-BC65-9703796333A9}" srcOrd="0" destOrd="0" presId="urn:microsoft.com/office/officeart/2018/2/layout/IconVerticalSolidList"/>
    <dgm:cxn modelId="{B4F8F14E-1152-408A-A920-F5D7B5C5E35A}" type="presParOf" srcId="{49AC0157-2E3D-4A64-BC65-9703796333A9}" destId="{DE647663-7FBD-4DF5-A15F-20D49EB1592A}" srcOrd="0" destOrd="0" presId="urn:microsoft.com/office/officeart/2018/2/layout/IconVerticalSolidList"/>
    <dgm:cxn modelId="{80AEFCBA-B17C-49BD-84B6-62D55F4AAF04}" type="presParOf" srcId="{49AC0157-2E3D-4A64-BC65-9703796333A9}" destId="{EF68DC5F-EE92-407E-89D7-D7C24B2C3669}" srcOrd="1" destOrd="0" presId="urn:microsoft.com/office/officeart/2018/2/layout/IconVerticalSolidList"/>
    <dgm:cxn modelId="{D64356FF-9D01-4E7F-8A2C-B6BBE121C80E}" type="presParOf" srcId="{49AC0157-2E3D-4A64-BC65-9703796333A9}" destId="{58426024-0DE5-4023-9C48-1AC8E40A96BE}" srcOrd="2" destOrd="0" presId="urn:microsoft.com/office/officeart/2018/2/layout/IconVerticalSolidList"/>
    <dgm:cxn modelId="{BA7CD1B2-6B96-41F8-8790-5AA22DE0376F}" type="presParOf" srcId="{49AC0157-2E3D-4A64-BC65-9703796333A9}" destId="{EC278B27-967C-481F-8B9A-4DAC9022A281}" srcOrd="3" destOrd="0" presId="urn:microsoft.com/office/officeart/2018/2/layout/IconVerticalSolidList"/>
    <dgm:cxn modelId="{70EB867D-F76A-44FE-ABA7-93BA41FE64D0}" type="presParOf" srcId="{D28745F9-74E8-4107-B5C0-4494B5E5E65D}" destId="{AAC6F8C0-9AC2-404D-A910-1E9BFC7FDA36}" srcOrd="1" destOrd="0" presId="urn:microsoft.com/office/officeart/2018/2/layout/IconVerticalSolidList"/>
    <dgm:cxn modelId="{3D6FCE44-F7A8-462F-87D5-E656119D17E0}" type="presParOf" srcId="{D28745F9-74E8-4107-B5C0-4494B5E5E65D}" destId="{76AEBD77-DA85-4A44-9D4D-0D14963F509E}" srcOrd="2" destOrd="0" presId="urn:microsoft.com/office/officeart/2018/2/layout/IconVerticalSolidList"/>
    <dgm:cxn modelId="{6AA6117E-8D77-473D-A3E3-E6EACB620D67}" type="presParOf" srcId="{76AEBD77-DA85-4A44-9D4D-0D14963F509E}" destId="{FC7424EC-DBF8-4015-A815-2195D79307F2}" srcOrd="0" destOrd="0" presId="urn:microsoft.com/office/officeart/2018/2/layout/IconVerticalSolidList"/>
    <dgm:cxn modelId="{3678CDA2-A6FD-47F9-B8BB-8DB91672F5BB}" type="presParOf" srcId="{76AEBD77-DA85-4A44-9D4D-0D14963F509E}" destId="{06F5EB78-CABA-419D-B25F-8E5F8A8B7167}" srcOrd="1" destOrd="0" presId="urn:microsoft.com/office/officeart/2018/2/layout/IconVerticalSolidList"/>
    <dgm:cxn modelId="{C419D12A-8795-4735-A12A-0D4AE20B807C}" type="presParOf" srcId="{76AEBD77-DA85-4A44-9D4D-0D14963F509E}" destId="{A037AB51-A6BB-43F6-9A00-9BABD0ADEE01}" srcOrd="2" destOrd="0" presId="urn:microsoft.com/office/officeart/2018/2/layout/IconVerticalSolidList"/>
    <dgm:cxn modelId="{8E08F780-CB0F-4FAB-B938-CE9A6C6CA240}" type="presParOf" srcId="{76AEBD77-DA85-4A44-9D4D-0D14963F509E}" destId="{17D26F7E-C21E-4C78-9F8F-B9078DF84D30}" srcOrd="3" destOrd="0" presId="urn:microsoft.com/office/officeart/2018/2/layout/IconVerticalSolidList"/>
    <dgm:cxn modelId="{3E226D4A-9FF7-465B-8E23-23A75C13FE99}" type="presParOf" srcId="{D28745F9-74E8-4107-B5C0-4494B5E5E65D}" destId="{262B0C9E-ABEF-46F2-9E53-6F11C6DD986C}" srcOrd="3" destOrd="0" presId="urn:microsoft.com/office/officeart/2018/2/layout/IconVerticalSolidList"/>
    <dgm:cxn modelId="{F4FD5A8E-124D-4CA8-8D32-854A32DEC606}" type="presParOf" srcId="{D28745F9-74E8-4107-B5C0-4494B5E5E65D}" destId="{0F3F63D5-9B82-4A9A-B286-7D118EB57D2E}" srcOrd="4" destOrd="0" presId="urn:microsoft.com/office/officeart/2018/2/layout/IconVerticalSolidList"/>
    <dgm:cxn modelId="{809D37BB-6FAA-476E-B1E7-97B4AEC8B5AA}" type="presParOf" srcId="{0F3F63D5-9B82-4A9A-B286-7D118EB57D2E}" destId="{B794E6C5-C6A6-40E3-82D3-1E8CDA4FF5AD}" srcOrd="0" destOrd="0" presId="urn:microsoft.com/office/officeart/2018/2/layout/IconVerticalSolidList"/>
    <dgm:cxn modelId="{F3F4B261-D1A4-4230-B716-D357346AFE82}" type="presParOf" srcId="{0F3F63D5-9B82-4A9A-B286-7D118EB57D2E}" destId="{E3C7E6D5-5613-44E1-9BC5-C49D4A406CD6}" srcOrd="1" destOrd="0" presId="urn:microsoft.com/office/officeart/2018/2/layout/IconVerticalSolidList"/>
    <dgm:cxn modelId="{9E29561E-6766-40E3-9A55-34F8EB8801C2}" type="presParOf" srcId="{0F3F63D5-9B82-4A9A-B286-7D118EB57D2E}" destId="{A7E3D1A8-E6A7-418D-AEB0-D916F21E0C04}" srcOrd="2" destOrd="0" presId="urn:microsoft.com/office/officeart/2018/2/layout/IconVerticalSolidList"/>
    <dgm:cxn modelId="{2095F6D4-9EA5-4EED-B783-5BADFA31A295}" type="presParOf" srcId="{0F3F63D5-9B82-4A9A-B286-7D118EB57D2E}" destId="{EDB021BC-80FB-40DA-9B43-3F308B5F3318}" srcOrd="3" destOrd="0" presId="urn:microsoft.com/office/officeart/2018/2/layout/IconVerticalSolid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3A407B-C1ED-41A9-8F81-010C5CE317BC}">
      <dsp:nvSpPr>
        <dsp:cNvPr id="0" name=""/>
        <dsp:cNvSpPr/>
      </dsp:nvSpPr>
      <dsp:spPr>
        <a:xfrm>
          <a:off x="664949" y="122530"/>
          <a:ext cx="1955812" cy="1955812"/>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5129780-45BB-40CD-983A-A57D43427FE4}">
      <dsp:nvSpPr>
        <dsp:cNvPr id="0" name=""/>
        <dsp:cNvSpPr/>
      </dsp:nvSpPr>
      <dsp:spPr>
        <a:xfrm>
          <a:off x="1081762" y="539343"/>
          <a:ext cx="1122187" cy="112218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58E75BF-83B9-40CF-9D23-44B6A13A5D1A}">
      <dsp:nvSpPr>
        <dsp:cNvPr id="0" name=""/>
        <dsp:cNvSpPr/>
      </dsp:nvSpPr>
      <dsp:spPr>
        <a:xfrm>
          <a:off x="39731" y="2687531"/>
          <a:ext cx="32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To determine which patients are at high risk of developing sepsis.</a:t>
          </a:r>
        </a:p>
      </dsp:txBody>
      <dsp:txXfrm>
        <a:off x="39731" y="2687531"/>
        <a:ext cx="3206250" cy="720000"/>
      </dsp:txXfrm>
    </dsp:sp>
    <dsp:sp modelId="{431CB181-CABE-4C3B-B942-68C9492BC33B}">
      <dsp:nvSpPr>
        <dsp:cNvPr id="0" name=""/>
        <dsp:cNvSpPr/>
      </dsp:nvSpPr>
      <dsp:spPr>
        <a:xfrm>
          <a:off x="4432293" y="122530"/>
          <a:ext cx="1955812" cy="1955812"/>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D29448C-9922-49B9-AE09-F1ED0D508621}">
      <dsp:nvSpPr>
        <dsp:cNvPr id="0" name=""/>
        <dsp:cNvSpPr/>
      </dsp:nvSpPr>
      <dsp:spPr>
        <a:xfrm>
          <a:off x="4849106" y="539343"/>
          <a:ext cx="1122187" cy="112218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37B8AD0-EC9F-40EA-AB92-EFDCBA6E7409}">
      <dsp:nvSpPr>
        <dsp:cNvPr id="0" name=""/>
        <dsp:cNvSpPr/>
      </dsp:nvSpPr>
      <dsp:spPr>
        <a:xfrm>
          <a:off x="3807075" y="2687531"/>
          <a:ext cx="32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To assess patient with fever.</a:t>
          </a:r>
        </a:p>
      </dsp:txBody>
      <dsp:txXfrm>
        <a:off x="3807075" y="2687531"/>
        <a:ext cx="3206250" cy="720000"/>
      </dsp:txXfrm>
    </dsp:sp>
    <dsp:sp modelId="{F5AF14EF-F8FC-451F-A577-60888DD17334}">
      <dsp:nvSpPr>
        <dsp:cNvPr id="0" name=""/>
        <dsp:cNvSpPr/>
      </dsp:nvSpPr>
      <dsp:spPr>
        <a:xfrm>
          <a:off x="8199637" y="122530"/>
          <a:ext cx="1955812" cy="1955812"/>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60D588-E729-4A42-8209-694B688C2F22}">
      <dsp:nvSpPr>
        <dsp:cNvPr id="0" name=""/>
        <dsp:cNvSpPr/>
      </dsp:nvSpPr>
      <dsp:spPr>
        <a:xfrm>
          <a:off x="8616450" y="539343"/>
          <a:ext cx="1122187" cy="112218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DB5EE63-0928-4D32-B1C0-DD2E868EA991}">
      <dsp:nvSpPr>
        <dsp:cNvPr id="0" name=""/>
        <dsp:cNvSpPr/>
      </dsp:nvSpPr>
      <dsp:spPr>
        <a:xfrm>
          <a:off x="7574418" y="2687531"/>
          <a:ext cx="32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To initiate empiric therapy.</a:t>
          </a:r>
        </a:p>
      </dsp:txBody>
      <dsp:txXfrm>
        <a:off x="7574418" y="2687531"/>
        <a:ext cx="320625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75E9C7-09D5-429E-B25F-B4E669F1E48E}">
      <dsp:nvSpPr>
        <dsp:cNvPr id="0" name=""/>
        <dsp:cNvSpPr/>
      </dsp:nvSpPr>
      <dsp:spPr>
        <a:xfrm>
          <a:off x="658292" y="0"/>
          <a:ext cx="5087409" cy="5087409"/>
        </a:xfrm>
        <a:prstGeom prst="diamond">
          <a:avLst/>
        </a:prstGeom>
        <a:solidFill>
          <a:schemeClr val="accent1">
            <a:tint val="40000"/>
            <a:hueOff val="0"/>
            <a:satOff val="0"/>
            <a:lumOff val="0"/>
            <a:alphaOff val="0"/>
          </a:schemeClr>
        </a:solidFill>
        <a:ln>
          <a:noFill/>
        </a:ln>
        <a:effectLst/>
        <a:scene3d>
          <a:camera prst="orthographicFront">
            <a:rot lat="0" lon="0" rev="0"/>
          </a:camera>
          <a:lightRig rig="threePt" dir="t"/>
        </a:scene3d>
        <a:sp3d>
          <a:bevelT w="25400" h="12700"/>
        </a:sp3d>
      </dsp:spPr>
      <dsp:style>
        <a:lnRef idx="0">
          <a:scrgbClr r="0" g="0" b="0"/>
        </a:lnRef>
        <a:fillRef idx="1">
          <a:scrgbClr r="0" g="0" b="0"/>
        </a:fillRef>
        <a:effectRef idx="2">
          <a:scrgbClr r="0" g="0" b="0"/>
        </a:effectRef>
        <a:fontRef idx="minor"/>
      </dsp:style>
    </dsp:sp>
    <dsp:sp modelId="{383C6E4E-C549-4D3C-B067-E80E444585DF}">
      <dsp:nvSpPr>
        <dsp:cNvPr id="0" name=""/>
        <dsp:cNvSpPr/>
      </dsp:nvSpPr>
      <dsp:spPr>
        <a:xfrm>
          <a:off x="1141596" y="483303"/>
          <a:ext cx="1984089" cy="1984089"/>
        </a:xfrm>
        <a:prstGeom prst="roundRect">
          <a:avLst/>
        </a:prstGeom>
        <a:gradFill rotWithShape="0">
          <a:gsLst>
            <a:gs pos="0">
              <a:schemeClr val="accent1">
                <a:hueOff val="0"/>
                <a:satOff val="0"/>
                <a:lumOff val="0"/>
                <a:alphaOff val="0"/>
                <a:tint val="96000"/>
                <a:satMod val="100000"/>
                <a:lumMod val="104000"/>
              </a:schemeClr>
            </a:gs>
            <a:gs pos="78000">
              <a:schemeClr val="accent1">
                <a:hueOff val="0"/>
                <a:satOff val="0"/>
                <a:lumOff val="0"/>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a:t>Definition is arbitrary and generally depends on the clinical service and patient history</a:t>
          </a:r>
        </a:p>
      </dsp:txBody>
      <dsp:txXfrm>
        <a:off x="1238451" y="580158"/>
        <a:ext cx="1790379" cy="1790379"/>
      </dsp:txXfrm>
    </dsp:sp>
    <dsp:sp modelId="{44C5E57C-7277-4DFB-B755-0FAE9CE93DF1}">
      <dsp:nvSpPr>
        <dsp:cNvPr id="0" name=""/>
        <dsp:cNvSpPr/>
      </dsp:nvSpPr>
      <dsp:spPr>
        <a:xfrm>
          <a:off x="3278308" y="483303"/>
          <a:ext cx="1984089" cy="1984089"/>
        </a:xfrm>
        <a:prstGeom prst="roundRect">
          <a:avLst/>
        </a:prstGeom>
        <a:gradFill rotWithShape="0">
          <a:gsLst>
            <a:gs pos="0">
              <a:schemeClr val="accent1">
                <a:hueOff val="0"/>
                <a:satOff val="0"/>
                <a:lumOff val="0"/>
                <a:alphaOff val="0"/>
                <a:tint val="96000"/>
                <a:satMod val="100000"/>
                <a:lumMod val="104000"/>
              </a:schemeClr>
            </a:gs>
            <a:gs pos="78000">
              <a:schemeClr val="accent1">
                <a:hueOff val="0"/>
                <a:satOff val="0"/>
                <a:lumOff val="0"/>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a:t>Fever in neonate: 38 C</a:t>
          </a:r>
        </a:p>
      </dsp:txBody>
      <dsp:txXfrm>
        <a:off x="3375163" y="580158"/>
        <a:ext cx="1790379" cy="1790379"/>
      </dsp:txXfrm>
    </dsp:sp>
    <dsp:sp modelId="{B923C08B-FE06-4B45-9F6A-D8DE936D4486}">
      <dsp:nvSpPr>
        <dsp:cNvPr id="0" name=""/>
        <dsp:cNvSpPr/>
      </dsp:nvSpPr>
      <dsp:spPr>
        <a:xfrm>
          <a:off x="1141596" y="2620015"/>
          <a:ext cx="1984089" cy="1984089"/>
        </a:xfrm>
        <a:prstGeom prst="roundRect">
          <a:avLst/>
        </a:prstGeom>
        <a:gradFill rotWithShape="0">
          <a:gsLst>
            <a:gs pos="0">
              <a:schemeClr val="accent1">
                <a:hueOff val="0"/>
                <a:satOff val="0"/>
                <a:lumOff val="0"/>
                <a:alphaOff val="0"/>
                <a:tint val="96000"/>
                <a:satMod val="100000"/>
                <a:lumMod val="104000"/>
              </a:schemeClr>
            </a:gs>
            <a:gs pos="78000">
              <a:schemeClr val="accent1">
                <a:hueOff val="0"/>
                <a:satOff val="0"/>
                <a:lumOff val="0"/>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a:t>Immunocompromised (ex. Transplant, immunodeficiency, oncology patients): sustained ≥38 x 1 hour) or one time fever &gt;38.4</a:t>
          </a:r>
        </a:p>
      </dsp:txBody>
      <dsp:txXfrm>
        <a:off x="1238451" y="2716870"/>
        <a:ext cx="1790379" cy="1790379"/>
      </dsp:txXfrm>
    </dsp:sp>
    <dsp:sp modelId="{79D5A6E1-B785-4FEF-A2C2-5BCCAE806F76}">
      <dsp:nvSpPr>
        <dsp:cNvPr id="0" name=""/>
        <dsp:cNvSpPr/>
      </dsp:nvSpPr>
      <dsp:spPr>
        <a:xfrm>
          <a:off x="3278308" y="2620015"/>
          <a:ext cx="1984089" cy="1984089"/>
        </a:xfrm>
        <a:prstGeom prst="roundRect">
          <a:avLst/>
        </a:prstGeom>
        <a:gradFill rotWithShape="0">
          <a:gsLst>
            <a:gs pos="0">
              <a:schemeClr val="accent1">
                <a:hueOff val="0"/>
                <a:satOff val="0"/>
                <a:lumOff val="0"/>
                <a:alphaOff val="0"/>
                <a:tint val="96000"/>
                <a:satMod val="100000"/>
                <a:lumMod val="104000"/>
              </a:schemeClr>
            </a:gs>
            <a:gs pos="78000">
              <a:schemeClr val="accent1">
                <a:hueOff val="0"/>
                <a:satOff val="0"/>
                <a:lumOff val="0"/>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If in doubt as to whether the patient is febrile (ex. Patient is 37.9 C) hold off on antipyretics to determine if they spike a fever </a:t>
          </a:r>
        </a:p>
      </dsp:txBody>
      <dsp:txXfrm>
        <a:off x="3375163" y="2716870"/>
        <a:ext cx="1790379" cy="179037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B50658-DB80-4017-87DF-E005C408E02C}">
      <dsp:nvSpPr>
        <dsp:cNvPr id="0" name=""/>
        <dsp:cNvSpPr/>
      </dsp:nvSpPr>
      <dsp:spPr>
        <a:xfrm>
          <a:off x="3381" y="322"/>
          <a:ext cx="3296840" cy="668463"/>
        </a:xfrm>
        <a:prstGeom prst="rect">
          <a:avLst/>
        </a:prstGeom>
        <a:gradFill rotWithShape="0">
          <a:gsLst>
            <a:gs pos="0">
              <a:schemeClr val="accent2">
                <a:hueOff val="0"/>
                <a:satOff val="0"/>
                <a:lumOff val="0"/>
                <a:alphaOff val="0"/>
                <a:tint val="96000"/>
                <a:satMod val="100000"/>
                <a:lumMod val="104000"/>
              </a:schemeClr>
            </a:gs>
            <a:gs pos="78000">
              <a:schemeClr val="accent2">
                <a:hueOff val="0"/>
                <a:satOff val="0"/>
                <a:lumOff val="0"/>
                <a:alphaOff val="0"/>
                <a:shade val="100000"/>
                <a:satMod val="110000"/>
                <a:lumMod val="100000"/>
              </a:schemeClr>
            </a:gs>
          </a:gsLst>
          <a:lin ang="5400000" scaled="0"/>
        </a:gradFill>
        <a:ln w="9525" cap="flat" cmpd="sng" algn="ctr">
          <a:solidFill>
            <a:schemeClr val="accent2">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kern="1200"/>
            <a:t>Sepsis, febrile neutropenia</a:t>
          </a:r>
        </a:p>
      </dsp:txBody>
      <dsp:txXfrm>
        <a:off x="3381" y="322"/>
        <a:ext cx="3296840" cy="668463"/>
      </dsp:txXfrm>
    </dsp:sp>
    <dsp:sp modelId="{5B03D51E-9E39-4D23-826B-325DF4C22C53}">
      <dsp:nvSpPr>
        <dsp:cNvPr id="0" name=""/>
        <dsp:cNvSpPr/>
      </dsp:nvSpPr>
      <dsp:spPr>
        <a:xfrm>
          <a:off x="3381" y="668785"/>
          <a:ext cx="3296840" cy="2860954"/>
        </a:xfrm>
        <a:prstGeom prst="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a:t>Vital sign instability, poor-perfusion, may have altered mental status, disseminated intravascular coagulation</a:t>
          </a:r>
        </a:p>
      </dsp:txBody>
      <dsp:txXfrm>
        <a:off x="3381" y="668785"/>
        <a:ext cx="3296840" cy="2860954"/>
      </dsp:txXfrm>
    </dsp:sp>
    <dsp:sp modelId="{D9BEC1D1-6076-410D-8157-59163A813B38}">
      <dsp:nvSpPr>
        <dsp:cNvPr id="0" name=""/>
        <dsp:cNvSpPr/>
      </dsp:nvSpPr>
      <dsp:spPr>
        <a:xfrm>
          <a:off x="3761779" y="322"/>
          <a:ext cx="3296840" cy="668463"/>
        </a:xfrm>
        <a:prstGeom prst="rect">
          <a:avLst/>
        </a:prstGeom>
        <a:gradFill rotWithShape="0">
          <a:gsLst>
            <a:gs pos="0">
              <a:schemeClr val="accent2">
                <a:hueOff val="574745"/>
                <a:satOff val="-9386"/>
                <a:lumOff val="588"/>
                <a:alphaOff val="0"/>
                <a:tint val="96000"/>
                <a:satMod val="100000"/>
                <a:lumMod val="104000"/>
              </a:schemeClr>
            </a:gs>
            <a:gs pos="78000">
              <a:schemeClr val="accent2">
                <a:hueOff val="574745"/>
                <a:satOff val="-9386"/>
                <a:lumOff val="588"/>
                <a:alphaOff val="0"/>
                <a:shade val="100000"/>
                <a:satMod val="110000"/>
                <a:lumMod val="100000"/>
              </a:schemeClr>
            </a:gs>
          </a:gsLst>
          <a:lin ang="5400000" scaled="0"/>
        </a:gradFill>
        <a:ln w="9525" cap="flat" cmpd="sng" algn="ctr">
          <a:solidFill>
            <a:schemeClr val="accent2">
              <a:hueOff val="574745"/>
              <a:satOff val="-9386"/>
              <a:lumOff val="588"/>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kern="1200"/>
            <a:t>Hemophagocytic lymphohistiocytosis</a:t>
          </a:r>
        </a:p>
      </dsp:txBody>
      <dsp:txXfrm>
        <a:off x="3761779" y="322"/>
        <a:ext cx="3296840" cy="668463"/>
      </dsp:txXfrm>
    </dsp:sp>
    <dsp:sp modelId="{988E35B6-D0B3-458D-B102-14EC8E2EA673}">
      <dsp:nvSpPr>
        <dsp:cNvPr id="0" name=""/>
        <dsp:cNvSpPr/>
      </dsp:nvSpPr>
      <dsp:spPr>
        <a:xfrm>
          <a:off x="3761779" y="668785"/>
          <a:ext cx="3296840" cy="2860954"/>
        </a:xfrm>
        <a:prstGeom prst="rect">
          <a:avLst/>
        </a:prstGeom>
        <a:solidFill>
          <a:schemeClr val="accent2">
            <a:tint val="40000"/>
            <a:alpha val="90000"/>
            <a:hueOff val="746329"/>
            <a:satOff val="-13875"/>
            <a:lumOff val="-645"/>
            <a:alphaOff val="0"/>
          </a:schemeClr>
        </a:solidFill>
        <a:ln w="9525" cap="flat" cmpd="sng" algn="ctr">
          <a:solidFill>
            <a:schemeClr val="accent2">
              <a:tint val="40000"/>
              <a:alpha val="90000"/>
              <a:hueOff val="746329"/>
              <a:satOff val="-13875"/>
              <a:lumOff val="-645"/>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a:t>Splenomegaly, cytopenias, elevated ferritin, elevated triglycerides, low fibrinogen, hemophagocytosis, low/absent NK cell function, elevated soluble IL2 receptor</a:t>
          </a:r>
        </a:p>
      </dsp:txBody>
      <dsp:txXfrm>
        <a:off x="3761779" y="668785"/>
        <a:ext cx="3296840" cy="2860954"/>
      </dsp:txXfrm>
    </dsp:sp>
    <dsp:sp modelId="{D86903C2-8622-4851-8827-81888D9349BD}">
      <dsp:nvSpPr>
        <dsp:cNvPr id="0" name=""/>
        <dsp:cNvSpPr/>
      </dsp:nvSpPr>
      <dsp:spPr>
        <a:xfrm>
          <a:off x="7520178" y="322"/>
          <a:ext cx="3296840" cy="668463"/>
        </a:xfrm>
        <a:prstGeom prst="rect">
          <a:avLst/>
        </a:prstGeom>
        <a:gradFill rotWithShape="0">
          <a:gsLst>
            <a:gs pos="0">
              <a:schemeClr val="accent2">
                <a:hueOff val="1149490"/>
                <a:satOff val="-18772"/>
                <a:lumOff val="1176"/>
                <a:alphaOff val="0"/>
                <a:tint val="96000"/>
                <a:satMod val="100000"/>
                <a:lumMod val="104000"/>
              </a:schemeClr>
            </a:gs>
            <a:gs pos="78000">
              <a:schemeClr val="accent2">
                <a:hueOff val="1149490"/>
                <a:satOff val="-18772"/>
                <a:lumOff val="1176"/>
                <a:alphaOff val="0"/>
                <a:shade val="100000"/>
                <a:satMod val="110000"/>
                <a:lumMod val="100000"/>
              </a:schemeClr>
            </a:gs>
          </a:gsLst>
          <a:lin ang="5400000" scaled="0"/>
        </a:gradFill>
        <a:ln w="9525" cap="flat" cmpd="sng" algn="ctr">
          <a:solidFill>
            <a:schemeClr val="accent2">
              <a:hueOff val="1149490"/>
              <a:satOff val="-18772"/>
              <a:lumOff val="1176"/>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kern="1200"/>
            <a:t>Malignant hyperthermia</a:t>
          </a:r>
        </a:p>
      </dsp:txBody>
      <dsp:txXfrm>
        <a:off x="7520178" y="322"/>
        <a:ext cx="3296840" cy="668463"/>
      </dsp:txXfrm>
    </dsp:sp>
    <dsp:sp modelId="{98D931CD-454E-4AEE-AA22-E90DD55B7D43}">
      <dsp:nvSpPr>
        <dsp:cNvPr id="0" name=""/>
        <dsp:cNvSpPr/>
      </dsp:nvSpPr>
      <dsp:spPr>
        <a:xfrm>
          <a:off x="7520178" y="668785"/>
          <a:ext cx="3296840" cy="2860954"/>
        </a:xfrm>
        <a:prstGeom prst="rect">
          <a:avLst/>
        </a:prstGeom>
        <a:solidFill>
          <a:schemeClr val="accent2">
            <a:tint val="40000"/>
            <a:alpha val="90000"/>
            <a:hueOff val="1492659"/>
            <a:satOff val="-27750"/>
            <a:lumOff val="-1290"/>
            <a:alphaOff val="0"/>
          </a:schemeClr>
        </a:solidFill>
        <a:ln w="9525" cap="flat" cmpd="sng" algn="ctr">
          <a:solidFill>
            <a:schemeClr val="accent2">
              <a:tint val="40000"/>
              <a:alpha val="90000"/>
              <a:hueOff val="1492659"/>
              <a:satOff val="-27750"/>
              <a:lumOff val="-129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a:t>Following administration of inhaled anesthetics or depolarizing neuromuscular blockers (succinylcholine), at-risk patients include those with myopathy</a:t>
          </a:r>
        </a:p>
        <a:p>
          <a:pPr marL="171450" lvl="1" indent="-171450" algn="l" defTabSz="800100">
            <a:lnSpc>
              <a:spcPct val="90000"/>
            </a:lnSpc>
            <a:spcBef>
              <a:spcPct val="0"/>
            </a:spcBef>
            <a:spcAft>
              <a:spcPct val="15000"/>
            </a:spcAft>
            <a:buChar char="•"/>
          </a:pPr>
          <a:r>
            <a:rPr lang="en-US" sz="1800" kern="1200"/>
            <a:t>Muscle rigidity, rhabdomyolysis, acidosis, tachycardia</a:t>
          </a:r>
        </a:p>
      </dsp:txBody>
      <dsp:txXfrm>
        <a:off x="7520178" y="668785"/>
        <a:ext cx="3296840" cy="286095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E65BE9-4504-4E1C-99C6-0DD722BFC269}">
      <dsp:nvSpPr>
        <dsp:cNvPr id="0" name=""/>
        <dsp:cNvSpPr/>
      </dsp:nvSpPr>
      <dsp:spPr>
        <a:xfrm>
          <a:off x="0" y="619458"/>
          <a:ext cx="6290226" cy="55165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Vital signs</a:t>
          </a:r>
        </a:p>
      </dsp:txBody>
      <dsp:txXfrm>
        <a:off x="26930" y="646388"/>
        <a:ext cx="6236366" cy="497795"/>
      </dsp:txXfrm>
    </dsp:sp>
    <dsp:sp modelId="{AD017A32-AFF0-4B30-BC84-93C95ACB71F0}">
      <dsp:nvSpPr>
        <dsp:cNvPr id="0" name=""/>
        <dsp:cNvSpPr/>
      </dsp:nvSpPr>
      <dsp:spPr>
        <a:xfrm>
          <a:off x="0" y="1237353"/>
          <a:ext cx="6290226" cy="551655"/>
        </a:xfrm>
        <a:prstGeom prst="roundRect">
          <a:avLst/>
        </a:prstGeom>
        <a:solidFill>
          <a:schemeClr val="accent2">
            <a:hueOff val="574745"/>
            <a:satOff val="-9386"/>
            <a:lumOff val="588"/>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Repeat physical exam</a:t>
          </a:r>
        </a:p>
      </dsp:txBody>
      <dsp:txXfrm>
        <a:off x="26930" y="1264283"/>
        <a:ext cx="6236366" cy="497795"/>
      </dsp:txXfrm>
    </dsp:sp>
    <dsp:sp modelId="{88BBE289-017A-40A8-9062-13C160958799}">
      <dsp:nvSpPr>
        <dsp:cNvPr id="0" name=""/>
        <dsp:cNvSpPr/>
      </dsp:nvSpPr>
      <dsp:spPr>
        <a:xfrm>
          <a:off x="0" y="1789008"/>
          <a:ext cx="6290226" cy="18567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715"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1800" kern="1200"/>
            <a:t>Overall appearance (sick, toxic)</a:t>
          </a:r>
        </a:p>
        <a:p>
          <a:pPr marL="171450" lvl="1" indent="-171450" algn="l" defTabSz="800100">
            <a:lnSpc>
              <a:spcPct val="90000"/>
            </a:lnSpc>
            <a:spcBef>
              <a:spcPct val="0"/>
            </a:spcBef>
            <a:spcAft>
              <a:spcPct val="20000"/>
            </a:spcAft>
            <a:buChar char="•"/>
          </a:pPr>
          <a:r>
            <a:rPr lang="en-US" sz="1800" kern="1200"/>
            <a:t>Central/peripheral lines</a:t>
          </a:r>
        </a:p>
        <a:p>
          <a:pPr marL="171450" lvl="1" indent="-171450" algn="l" defTabSz="800100">
            <a:lnSpc>
              <a:spcPct val="90000"/>
            </a:lnSpc>
            <a:spcBef>
              <a:spcPct val="0"/>
            </a:spcBef>
            <a:spcAft>
              <a:spcPct val="20000"/>
            </a:spcAft>
            <a:buChar char="•"/>
          </a:pPr>
          <a:r>
            <a:rPr lang="en-US" sz="1800" kern="1200"/>
            <a:t>Incisions/wounds</a:t>
          </a:r>
        </a:p>
        <a:p>
          <a:pPr marL="171450" lvl="1" indent="-171450" algn="l" defTabSz="800100">
            <a:lnSpc>
              <a:spcPct val="90000"/>
            </a:lnSpc>
            <a:spcBef>
              <a:spcPct val="0"/>
            </a:spcBef>
            <a:spcAft>
              <a:spcPct val="20000"/>
            </a:spcAft>
            <a:buChar char="•"/>
          </a:pPr>
          <a:r>
            <a:rPr lang="en-US" sz="1800" kern="1200"/>
            <a:t>VP shunt/tracheostomy/gastrostomy tube</a:t>
          </a:r>
        </a:p>
        <a:p>
          <a:pPr marL="171450" lvl="1" indent="-171450" algn="l" defTabSz="800100">
            <a:lnSpc>
              <a:spcPct val="90000"/>
            </a:lnSpc>
            <a:spcBef>
              <a:spcPct val="0"/>
            </a:spcBef>
            <a:spcAft>
              <a:spcPct val="20000"/>
            </a:spcAft>
            <a:buChar char="•"/>
          </a:pPr>
          <a:r>
            <a:rPr lang="en-US" sz="1800" kern="1200"/>
            <a:t>Oral mucosa area for neutropenic patients</a:t>
          </a:r>
        </a:p>
        <a:p>
          <a:pPr marL="171450" lvl="1" indent="-171450" algn="l" defTabSz="800100">
            <a:lnSpc>
              <a:spcPct val="90000"/>
            </a:lnSpc>
            <a:spcBef>
              <a:spcPct val="0"/>
            </a:spcBef>
            <a:spcAft>
              <a:spcPct val="20000"/>
            </a:spcAft>
            <a:buChar char="•"/>
          </a:pPr>
          <a:r>
            <a:rPr lang="en-US" sz="1800" kern="1200"/>
            <a:t>Perfusion</a:t>
          </a:r>
        </a:p>
      </dsp:txBody>
      <dsp:txXfrm>
        <a:off x="0" y="1789008"/>
        <a:ext cx="6290226" cy="1856790"/>
      </dsp:txXfrm>
    </dsp:sp>
    <dsp:sp modelId="{63F67EF5-F98D-4E7E-8820-C49F777101CA}">
      <dsp:nvSpPr>
        <dsp:cNvPr id="0" name=""/>
        <dsp:cNvSpPr/>
      </dsp:nvSpPr>
      <dsp:spPr>
        <a:xfrm>
          <a:off x="0" y="3645798"/>
          <a:ext cx="6290226" cy="551655"/>
        </a:xfrm>
        <a:prstGeom prst="roundRect">
          <a:avLst/>
        </a:prstGeom>
        <a:solidFill>
          <a:schemeClr val="accent2">
            <a:hueOff val="1149490"/>
            <a:satOff val="-18772"/>
            <a:lumOff val="117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Call for help if concerning vital signs/exam</a:t>
          </a:r>
        </a:p>
      </dsp:txBody>
      <dsp:txXfrm>
        <a:off x="26930" y="3672728"/>
        <a:ext cx="6236366" cy="497795"/>
      </dsp:txXfrm>
    </dsp:sp>
    <dsp:sp modelId="{CF89D99C-3E43-44CC-A364-9CF2862AFFB4}">
      <dsp:nvSpPr>
        <dsp:cNvPr id="0" name=""/>
        <dsp:cNvSpPr/>
      </dsp:nvSpPr>
      <dsp:spPr>
        <a:xfrm>
          <a:off x="0" y="4197453"/>
          <a:ext cx="6290226" cy="6308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715"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1800" kern="1200"/>
            <a:t>Rapid response team (RRT)/PICU</a:t>
          </a:r>
        </a:p>
        <a:p>
          <a:pPr marL="171450" lvl="1" indent="-171450" algn="l" defTabSz="800100">
            <a:lnSpc>
              <a:spcPct val="90000"/>
            </a:lnSpc>
            <a:spcBef>
              <a:spcPct val="0"/>
            </a:spcBef>
            <a:spcAft>
              <a:spcPct val="20000"/>
            </a:spcAft>
            <a:buChar char="•"/>
          </a:pPr>
          <a:r>
            <a:rPr lang="en-US" sz="1800" kern="1200"/>
            <a:t>Senior resident, attending </a:t>
          </a:r>
        </a:p>
      </dsp:txBody>
      <dsp:txXfrm>
        <a:off x="0" y="4197453"/>
        <a:ext cx="6290226" cy="63083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F66582-C84D-482D-BE1F-C7767F48FA95}">
      <dsp:nvSpPr>
        <dsp:cNvPr id="0" name=""/>
        <dsp:cNvSpPr/>
      </dsp:nvSpPr>
      <dsp:spPr>
        <a:xfrm>
          <a:off x="0" y="885258"/>
          <a:ext cx="6290226" cy="163432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D437D5F-8792-40D8-A775-154E91CC5B37}">
      <dsp:nvSpPr>
        <dsp:cNvPr id="0" name=""/>
        <dsp:cNvSpPr/>
      </dsp:nvSpPr>
      <dsp:spPr>
        <a:xfrm>
          <a:off x="494382" y="1252981"/>
          <a:ext cx="898877" cy="89887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055A7A5-960D-43AB-942F-64837F95020D}">
      <dsp:nvSpPr>
        <dsp:cNvPr id="0" name=""/>
        <dsp:cNvSpPr/>
      </dsp:nvSpPr>
      <dsp:spPr>
        <a:xfrm>
          <a:off x="1887643" y="885258"/>
          <a:ext cx="4402582" cy="16343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2966" tIns="172966" rIns="172966" bIns="172966" numCol="1" spcCol="1270" anchor="ctr" anchorCtr="0">
          <a:noAutofit/>
        </a:bodyPr>
        <a:lstStyle/>
        <a:p>
          <a:pPr marL="0" lvl="0" indent="0" algn="l" defTabSz="1111250">
            <a:lnSpc>
              <a:spcPct val="90000"/>
            </a:lnSpc>
            <a:spcBef>
              <a:spcPct val="0"/>
            </a:spcBef>
            <a:spcAft>
              <a:spcPct val="35000"/>
            </a:spcAft>
            <a:buNone/>
          </a:pPr>
          <a:r>
            <a:rPr lang="en-US" sz="2500" kern="1200"/>
            <a:t>May not need empiric antibiotics</a:t>
          </a:r>
        </a:p>
      </dsp:txBody>
      <dsp:txXfrm>
        <a:off x="1887643" y="885258"/>
        <a:ext cx="4402582" cy="1634323"/>
      </dsp:txXfrm>
    </dsp:sp>
    <dsp:sp modelId="{F8F19FCB-9FB4-492B-BEA0-5BE1B8AE5AFE}">
      <dsp:nvSpPr>
        <dsp:cNvPr id="0" name=""/>
        <dsp:cNvSpPr/>
      </dsp:nvSpPr>
      <dsp:spPr>
        <a:xfrm>
          <a:off x="0" y="2928162"/>
          <a:ext cx="6290226" cy="1634323"/>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1A1F2A-606C-447C-8F1D-E41913185B0A}">
      <dsp:nvSpPr>
        <dsp:cNvPr id="0" name=""/>
        <dsp:cNvSpPr/>
      </dsp:nvSpPr>
      <dsp:spPr>
        <a:xfrm>
          <a:off x="494382" y="3295885"/>
          <a:ext cx="898877" cy="89887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9703320-D1A2-4520-8B2F-AC81C9116921}">
      <dsp:nvSpPr>
        <dsp:cNvPr id="0" name=""/>
        <dsp:cNvSpPr/>
      </dsp:nvSpPr>
      <dsp:spPr>
        <a:xfrm>
          <a:off x="1887643" y="2928162"/>
          <a:ext cx="2830601" cy="16343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2966" tIns="172966" rIns="172966" bIns="172966" numCol="1" spcCol="1270" anchor="ctr" anchorCtr="0">
          <a:noAutofit/>
        </a:bodyPr>
        <a:lstStyle/>
        <a:p>
          <a:pPr marL="0" lvl="0" indent="0" algn="l" defTabSz="1111250">
            <a:lnSpc>
              <a:spcPct val="90000"/>
            </a:lnSpc>
            <a:spcBef>
              <a:spcPct val="0"/>
            </a:spcBef>
            <a:spcAft>
              <a:spcPct val="35000"/>
            </a:spcAft>
            <a:buNone/>
          </a:pPr>
          <a:r>
            <a:rPr lang="en-US" sz="2500" kern="1200"/>
            <a:t>Consider the following issues:</a:t>
          </a:r>
        </a:p>
      </dsp:txBody>
      <dsp:txXfrm>
        <a:off x="1887643" y="2928162"/>
        <a:ext cx="2830601" cy="1634323"/>
      </dsp:txXfrm>
    </dsp:sp>
    <dsp:sp modelId="{0D6E9F6D-C5EE-4803-978F-2D87FAF3B98C}">
      <dsp:nvSpPr>
        <dsp:cNvPr id="0" name=""/>
        <dsp:cNvSpPr/>
      </dsp:nvSpPr>
      <dsp:spPr>
        <a:xfrm>
          <a:off x="4718245" y="2928162"/>
          <a:ext cx="1571980" cy="16343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2966" tIns="172966" rIns="172966" bIns="172966" numCol="1" spcCol="1270" anchor="ctr" anchorCtr="0">
          <a:noAutofit/>
        </a:bodyPr>
        <a:lstStyle/>
        <a:p>
          <a:pPr marL="0" lvl="0" indent="0" algn="l" defTabSz="488950">
            <a:lnSpc>
              <a:spcPct val="90000"/>
            </a:lnSpc>
            <a:spcBef>
              <a:spcPct val="0"/>
            </a:spcBef>
            <a:spcAft>
              <a:spcPct val="35000"/>
            </a:spcAft>
            <a:buNone/>
          </a:pPr>
          <a:r>
            <a:rPr lang="en-US" sz="1100" kern="1200"/>
            <a:t>Is patient clinically stable?</a:t>
          </a:r>
        </a:p>
        <a:p>
          <a:pPr marL="0" lvl="0" indent="0" algn="l" defTabSz="488950">
            <a:lnSpc>
              <a:spcPct val="90000"/>
            </a:lnSpc>
            <a:spcBef>
              <a:spcPct val="0"/>
            </a:spcBef>
            <a:spcAft>
              <a:spcPct val="35000"/>
            </a:spcAft>
            <a:buNone/>
          </a:pPr>
          <a:r>
            <a:rPr lang="en-US" sz="1100" kern="1200"/>
            <a:t>Are the screening laboratory studies suggestive of infection?</a:t>
          </a:r>
        </a:p>
      </dsp:txBody>
      <dsp:txXfrm>
        <a:off x="4718245" y="2928162"/>
        <a:ext cx="1571980" cy="163432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647663-7FBD-4DF5-A15F-20D49EB1592A}">
      <dsp:nvSpPr>
        <dsp:cNvPr id="0" name=""/>
        <dsp:cNvSpPr/>
      </dsp:nvSpPr>
      <dsp:spPr>
        <a:xfrm>
          <a:off x="0" y="665"/>
          <a:ext cx="6290226" cy="155611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F68DC5F-EE92-407E-89D7-D7C24B2C3669}">
      <dsp:nvSpPr>
        <dsp:cNvPr id="0" name=""/>
        <dsp:cNvSpPr/>
      </dsp:nvSpPr>
      <dsp:spPr>
        <a:xfrm>
          <a:off x="470725" y="350791"/>
          <a:ext cx="855865" cy="85586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C278B27-967C-481F-8B9A-4DAC9022A281}">
      <dsp:nvSpPr>
        <dsp:cNvPr id="0" name=""/>
        <dsp:cNvSpPr/>
      </dsp:nvSpPr>
      <dsp:spPr>
        <a:xfrm>
          <a:off x="1797316" y="665"/>
          <a:ext cx="4492909" cy="15561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4689" tIns="164689" rIns="164689" bIns="164689" numCol="1" spcCol="1270" anchor="ctr" anchorCtr="0">
          <a:noAutofit/>
        </a:bodyPr>
        <a:lstStyle/>
        <a:p>
          <a:pPr marL="0" lvl="0" indent="0" algn="l" defTabSz="800100">
            <a:lnSpc>
              <a:spcPct val="90000"/>
            </a:lnSpc>
            <a:spcBef>
              <a:spcPct val="0"/>
            </a:spcBef>
            <a:spcAft>
              <a:spcPct val="35000"/>
            </a:spcAft>
            <a:buNone/>
          </a:pPr>
          <a:r>
            <a:rPr lang="en-US" sz="1800" kern="1200"/>
            <a:t>Infections are the most common cause of fever in children</a:t>
          </a:r>
        </a:p>
      </dsp:txBody>
      <dsp:txXfrm>
        <a:off x="1797316" y="665"/>
        <a:ext cx="4492909" cy="1556118"/>
      </dsp:txXfrm>
    </dsp:sp>
    <dsp:sp modelId="{FC7424EC-DBF8-4015-A815-2195D79307F2}">
      <dsp:nvSpPr>
        <dsp:cNvPr id="0" name=""/>
        <dsp:cNvSpPr/>
      </dsp:nvSpPr>
      <dsp:spPr>
        <a:xfrm>
          <a:off x="0" y="1945813"/>
          <a:ext cx="6290226" cy="155611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6F5EB78-CABA-419D-B25F-8E5F8A8B7167}">
      <dsp:nvSpPr>
        <dsp:cNvPr id="0" name=""/>
        <dsp:cNvSpPr/>
      </dsp:nvSpPr>
      <dsp:spPr>
        <a:xfrm>
          <a:off x="470725" y="2295939"/>
          <a:ext cx="855865" cy="85586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7D26F7E-C21E-4C78-9F8F-B9078DF84D30}">
      <dsp:nvSpPr>
        <dsp:cNvPr id="0" name=""/>
        <dsp:cNvSpPr/>
      </dsp:nvSpPr>
      <dsp:spPr>
        <a:xfrm>
          <a:off x="1797316" y="1945813"/>
          <a:ext cx="4492909" cy="15561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4689" tIns="164689" rIns="164689" bIns="164689" numCol="1" spcCol="1270" anchor="ctr" anchorCtr="0">
          <a:noAutofit/>
        </a:bodyPr>
        <a:lstStyle/>
        <a:p>
          <a:pPr marL="0" lvl="0" indent="0" algn="l" defTabSz="800100">
            <a:lnSpc>
              <a:spcPct val="90000"/>
            </a:lnSpc>
            <a:spcBef>
              <a:spcPct val="0"/>
            </a:spcBef>
            <a:spcAft>
              <a:spcPct val="35000"/>
            </a:spcAft>
            <a:buNone/>
          </a:pPr>
          <a:r>
            <a:rPr lang="en-US" sz="1800" kern="1200"/>
            <a:t>During assessment of a child with fever, pay close attention to vital sign changes, overall appearance, and potential sites of infection</a:t>
          </a:r>
        </a:p>
      </dsp:txBody>
      <dsp:txXfrm>
        <a:off x="1797316" y="1945813"/>
        <a:ext cx="4492909" cy="1556118"/>
      </dsp:txXfrm>
    </dsp:sp>
    <dsp:sp modelId="{B794E6C5-C6A6-40E3-82D3-1E8CDA4FF5AD}">
      <dsp:nvSpPr>
        <dsp:cNvPr id="0" name=""/>
        <dsp:cNvSpPr/>
      </dsp:nvSpPr>
      <dsp:spPr>
        <a:xfrm>
          <a:off x="0" y="3890961"/>
          <a:ext cx="6290226" cy="1556118"/>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3C7E6D5-5613-44E1-9BC5-C49D4A406CD6}">
      <dsp:nvSpPr>
        <dsp:cNvPr id="0" name=""/>
        <dsp:cNvSpPr/>
      </dsp:nvSpPr>
      <dsp:spPr>
        <a:xfrm>
          <a:off x="470725" y="4241088"/>
          <a:ext cx="855865" cy="85586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DB021BC-80FB-40DA-9B43-3F308B5F3318}">
      <dsp:nvSpPr>
        <dsp:cNvPr id="0" name=""/>
        <dsp:cNvSpPr/>
      </dsp:nvSpPr>
      <dsp:spPr>
        <a:xfrm>
          <a:off x="1797316" y="3890961"/>
          <a:ext cx="4492909" cy="15561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4689" tIns="164689" rIns="164689" bIns="164689" numCol="1" spcCol="1270" anchor="ctr" anchorCtr="0">
          <a:noAutofit/>
        </a:bodyPr>
        <a:lstStyle/>
        <a:p>
          <a:pPr marL="0" lvl="0" indent="0" algn="l" defTabSz="800100">
            <a:lnSpc>
              <a:spcPct val="90000"/>
            </a:lnSpc>
            <a:spcBef>
              <a:spcPct val="0"/>
            </a:spcBef>
            <a:spcAft>
              <a:spcPct val="35000"/>
            </a:spcAft>
            <a:buNone/>
          </a:pPr>
          <a:r>
            <a:rPr lang="en-US" sz="1800" kern="1200"/>
            <a:t>Closely monitor for clinical decompensation after antibiotic administration, particularly in patients at high-risk of developing sepsis</a:t>
          </a:r>
        </a:p>
      </dsp:txBody>
      <dsp:txXfrm>
        <a:off x="1797316" y="3890961"/>
        <a:ext cx="4492909" cy="1556118"/>
      </dsp:txXfrm>
    </dsp:sp>
  </dsp:spTree>
</dsp:drawing>
</file>

<file path=ppt/diagrams/layout1.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9C0F9B-4E95-407E-A989-674AEC242A9D}" type="datetimeFigureOut">
              <a:rPr lang="en-US" smtClean="0"/>
              <a:t>6/24/2020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CE5B3E-3977-43C1-A73B-7EC8EBEAE6E7}" type="slidenum">
              <a:rPr lang="en-US" smtClean="0"/>
              <a:t>‹#›</a:t>
            </a:fld>
            <a:endParaRPr lang="en-US"/>
          </a:p>
        </p:txBody>
      </p:sp>
    </p:spTree>
    <p:extLst>
      <p:ext uri="{BB962C8B-B14F-4D97-AF65-F5344CB8AC3E}">
        <p14:creationId xmlns:p14="http://schemas.microsoft.com/office/powerpoint/2010/main" val="1096023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E5DAD03B-517C-4765-8ED3-7C527DD0440B}"/>
              </a:ext>
            </a:extLst>
          </p:cNvPr>
          <p:cNvSpPr>
            <a:spLocks noGrp="1" noRot="1" noChangeAspect="1" noTextEdit="1"/>
          </p:cNvSpPr>
          <p:nvPr>
            <p:ph type="sldImg"/>
          </p:nvPr>
        </p:nvSpPr>
        <p:spPr>
          <a:ln/>
        </p:spPr>
      </p:sp>
      <p:sp>
        <p:nvSpPr>
          <p:cNvPr id="34819" name="Notes Placeholder 2">
            <a:extLst>
              <a:ext uri="{FF2B5EF4-FFF2-40B4-BE49-F238E27FC236}">
                <a16:creationId xmlns:a16="http://schemas.microsoft.com/office/drawing/2014/main" id="{710FFB9F-C72F-422A-B0BD-2AE0E3A7B5A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34820" name="Slide Number Placeholder 3">
            <a:extLst>
              <a:ext uri="{FF2B5EF4-FFF2-40B4-BE49-F238E27FC236}">
                <a16:creationId xmlns:a16="http://schemas.microsoft.com/office/drawing/2014/main" id="{E53DB714-50E9-408D-AE3F-31FBC33564B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66A31F3C-9D20-4853-8212-032E46A32E0D}" type="slidenum">
              <a:rPr lang="en-US" altLang="en-US" sz="1200"/>
              <a:pPr/>
              <a:t>2</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FE4B4635-D666-4C63-8369-610E33A17F98}"/>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1BA55C5-1AEF-4E22-A3EA-A56E8177E22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E6CC46FF-4286-4073-B4C2-33876CAFCE0D}"/>
              </a:ext>
            </a:extLst>
          </p:cNvPr>
          <p:cNvSpPr>
            <a:spLocks noGrp="1" noRot="1" noChangeAspect="1" noChangeArrowheads="1" noTextEdit="1"/>
          </p:cNvSpPr>
          <p:nvPr>
            <p:ph type="sldImg"/>
          </p:nvPr>
        </p:nvSpPr>
        <p:spPr>
          <a:ln/>
        </p:spPr>
      </p:sp>
      <p:sp>
        <p:nvSpPr>
          <p:cNvPr id="46083" name="Rectangle 3">
            <a:extLst>
              <a:ext uri="{FF2B5EF4-FFF2-40B4-BE49-F238E27FC236}">
                <a16:creationId xmlns:a16="http://schemas.microsoft.com/office/drawing/2014/main" id="{110C84A8-8BD2-451A-BFC9-77E7D267A3E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D7ADC042-6695-4560-BA90-4124CFF902A6}"/>
              </a:ext>
            </a:extLst>
          </p:cNvPr>
          <p:cNvSpPr>
            <a:spLocks noGrp="1" noRot="1" noChangeAspect="1" noChangeArrowheads="1" noTextEdit="1"/>
          </p:cNvSpPr>
          <p:nvPr>
            <p:ph type="sldImg"/>
          </p:nvPr>
        </p:nvSpPr>
        <p:spPr>
          <a:ln/>
        </p:spPr>
      </p:sp>
      <p:sp>
        <p:nvSpPr>
          <p:cNvPr id="50179" name="Rectangle 3">
            <a:extLst>
              <a:ext uri="{FF2B5EF4-FFF2-40B4-BE49-F238E27FC236}">
                <a16:creationId xmlns:a16="http://schemas.microsoft.com/office/drawing/2014/main" id="{39250A5F-062B-4B68-892E-61F26F449F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CA4D08B9-DCBE-4D9A-8BB3-A185149E5E01}"/>
              </a:ext>
            </a:extLst>
          </p:cNvPr>
          <p:cNvSpPr>
            <a:spLocks noGrp="1" noRot="1" noChangeAspect="1" noChangeArrowheads="1" noTextEdit="1"/>
          </p:cNvSpPr>
          <p:nvPr>
            <p:ph type="sldImg"/>
          </p:nvPr>
        </p:nvSpPr>
        <p:spPr>
          <a:ln/>
        </p:spPr>
      </p:sp>
      <p:sp>
        <p:nvSpPr>
          <p:cNvPr id="53251" name="Rectangle 3">
            <a:extLst>
              <a:ext uri="{FF2B5EF4-FFF2-40B4-BE49-F238E27FC236}">
                <a16:creationId xmlns:a16="http://schemas.microsoft.com/office/drawing/2014/main" id="{EDD1152A-0A41-4283-AE23-4D459CC35C8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C33DE55E-1595-4C45-9AA6-ABD65D86B39C}"/>
              </a:ext>
            </a:extLst>
          </p:cNvPr>
          <p:cNvSpPr>
            <a:spLocks noGrp="1" noRot="1" noChangeAspect="1" noChangeArrowheads="1" noTextEdit="1"/>
          </p:cNvSpPr>
          <p:nvPr>
            <p:ph type="sldImg"/>
          </p:nvPr>
        </p:nvSpPr>
        <p:spPr>
          <a:ln/>
        </p:spPr>
      </p:sp>
      <p:sp>
        <p:nvSpPr>
          <p:cNvPr id="54275" name="Rectangle 3">
            <a:extLst>
              <a:ext uri="{FF2B5EF4-FFF2-40B4-BE49-F238E27FC236}">
                <a16:creationId xmlns:a16="http://schemas.microsoft.com/office/drawing/2014/main" id="{E67568FD-273B-45AA-9767-4E9C7E15440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158A4CA6-4359-41A4-9626-8D601D04243E}"/>
              </a:ext>
            </a:extLst>
          </p:cNvPr>
          <p:cNvSpPr>
            <a:spLocks noGrp="1" noRot="1" noChangeAspect="1" noChangeArrowheads="1" noTextEdit="1"/>
          </p:cNvSpPr>
          <p:nvPr>
            <p:ph type="sldImg"/>
          </p:nvPr>
        </p:nvSpPr>
        <p:spPr>
          <a:ln/>
        </p:spPr>
      </p:sp>
      <p:sp>
        <p:nvSpPr>
          <p:cNvPr id="55299" name="Rectangle 3">
            <a:extLst>
              <a:ext uri="{FF2B5EF4-FFF2-40B4-BE49-F238E27FC236}">
                <a16:creationId xmlns:a16="http://schemas.microsoft.com/office/drawing/2014/main" id="{3133572E-9EF9-4018-A1B9-33BDF0E99E8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A0BB16F6-0B2E-4FAF-A841-8071AEFA2063}"/>
              </a:ext>
            </a:extLst>
          </p:cNvPr>
          <p:cNvSpPr>
            <a:spLocks noGrp="1" noRot="1" noChangeAspect="1" noTextEdit="1"/>
          </p:cNvSpPr>
          <p:nvPr>
            <p:ph type="sldImg"/>
          </p:nvPr>
        </p:nvSpPr>
        <p:spPr>
          <a:ln/>
        </p:spPr>
      </p:sp>
      <p:sp>
        <p:nvSpPr>
          <p:cNvPr id="57347" name="Notes Placeholder 2">
            <a:extLst>
              <a:ext uri="{FF2B5EF4-FFF2-40B4-BE49-F238E27FC236}">
                <a16:creationId xmlns:a16="http://schemas.microsoft.com/office/drawing/2014/main" id="{CF2F740B-9916-40E1-ACF4-EDC8EB2DFE8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57348" name="Slide Number Placeholder 3">
            <a:extLst>
              <a:ext uri="{FF2B5EF4-FFF2-40B4-BE49-F238E27FC236}">
                <a16:creationId xmlns:a16="http://schemas.microsoft.com/office/drawing/2014/main" id="{0367841D-6C7E-4338-9141-ECF0ECCD40D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17F80702-C151-4D8C-8B1C-A743AE4871EB}" type="slidenum">
              <a:rPr lang="en-US" altLang="en-US" sz="1200"/>
              <a:pPr/>
              <a:t>19</a:t>
            </a:fld>
            <a:endParaRPr lang="en-US" alt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C4596BF8-55A3-4C4D-8B8B-340C9014A005}"/>
              </a:ext>
            </a:extLst>
          </p:cNvPr>
          <p:cNvSpPr>
            <a:spLocks noGrp="1" noRot="1" noChangeAspect="1" noTextEdit="1"/>
          </p:cNvSpPr>
          <p:nvPr>
            <p:ph type="sldImg"/>
          </p:nvPr>
        </p:nvSpPr>
        <p:spPr>
          <a:ln/>
        </p:spPr>
      </p:sp>
      <p:sp>
        <p:nvSpPr>
          <p:cNvPr id="58371" name="Notes Placeholder 2">
            <a:extLst>
              <a:ext uri="{FF2B5EF4-FFF2-40B4-BE49-F238E27FC236}">
                <a16:creationId xmlns:a16="http://schemas.microsoft.com/office/drawing/2014/main" id="{DDE0351E-8378-4C33-95E8-2244FE22904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58372" name="Slide Number Placeholder 3">
            <a:extLst>
              <a:ext uri="{FF2B5EF4-FFF2-40B4-BE49-F238E27FC236}">
                <a16:creationId xmlns:a16="http://schemas.microsoft.com/office/drawing/2014/main" id="{7307470C-C6BF-4836-B88B-BEB257EBAB3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F91EF910-4287-4E31-A82C-2FFCE8075C68}" type="slidenum">
              <a:rPr lang="en-US" altLang="en-US" sz="1200"/>
              <a:pPr/>
              <a:t>21</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8370FB56-9141-475B-901B-03CD0EE8D49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3674729-BAB8-4651-BFB4-DC69CB01A4BB}" type="slidenum">
              <a:rPr lang="en-US" altLang="en-US" sz="1200"/>
              <a:pPr/>
              <a:t>3</a:t>
            </a:fld>
            <a:endParaRPr lang="en-US" altLang="en-US" sz="1200"/>
          </a:p>
        </p:txBody>
      </p:sp>
      <p:sp>
        <p:nvSpPr>
          <p:cNvPr id="32771" name="Rectangle 2">
            <a:extLst>
              <a:ext uri="{FF2B5EF4-FFF2-40B4-BE49-F238E27FC236}">
                <a16:creationId xmlns:a16="http://schemas.microsoft.com/office/drawing/2014/main" id="{6CE30E33-FB7D-42B9-BFDC-2F439CC522DA}"/>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861B5FE7-47F8-4934-A38C-92D39EE0415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17154DBC-0239-40A2-9D48-54B9C5467599}"/>
              </a:ext>
            </a:extLst>
          </p:cNvPr>
          <p:cNvSpPr>
            <a:spLocks noGrp="1" noRot="1" noChangeAspect="1" noChangeArrowheads="1" noTextEdit="1"/>
          </p:cNvSpPr>
          <p:nvPr>
            <p:ph type="sldImg"/>
          </p:nvPr>
        </p:nvSpPr>
        <p:spPr>
          <a:ln/>
        </p:spPr>
      </p:sp>
      <p:sp>
        <p:nvSpPr>
          <p:cNvPr id="36867" name="Rectangle 3">
            <a:extLst>
              <a:ext uri="{FF2B5EF4-FFF2-40B4-BE49-F238E27FC236}">
                <a16:creationId xmlns:a16="http://schemas.microsoft.com/office/drawing/2014/main" id="{D561DC7C-65D0-422B-A65A-19C1910DF52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3C78374F-E746-490B-9493-E3B20C0E1C83}"/>
              </a:ext>
            </a:extLst>
          </p:cNvPr>
          <p:cNvSpPr>
            <a:spLocks noGrp="1" noRot="1" noChangeAspect="1" noChangeArrowheads="1" noTextEdit="1"/>
          </p:cNvSpPr>
          <p:nvPr>
            <p:ph type="sldImg"/>
          </p:nvPr>
        </p:nvSpPr>
        <p:spPr>
          <a:ln/>
        </p:spPr>
      </p:sp>
      <p:sp>
        <p:nvSpPr>
          <p:cNvPr id="37891" name="Rectangle 3">
            <a:extLst>
              <a:ext uri="{FF2B5EF4-FFF2-40B4-BE49-F238E27FC236}">
                <a16:creationId xmlns:a16="http://schemas.microsoft.com/office/drawing/2014/main" id="{7078399E-CCD3-4117-9D3A-567C7F1B2BD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51A85F6A-3BAB-4A5B-B8AC-FFAE3A9F569D}"/>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36367D96-70F4-499A-B6BE-635803C429A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5EEEC17A-C6AE-4D6C-9E53-E45F0243F8F9}"/>
              </a:ext>
            </a:extLst>
          </p:cNvPr>
          <p:cNvSpPr>
            <a:spLocks noGrp="1" noRot="1" noChangeAspect="1" noTextEdit="1"/>
          </p:cNvSpPr>
          <p:nvPr>
            <p:ph type="sldImg"/>
          </p:nvPr>
        </p:nvSpPr>
        <p:spPr>
          <a:ln/>
        </p:spPr>
      </p:sp>
      <p:sp>
        <p:nvSpPr>
          <p:cNvPr id="39939" name="Notes Placeholder 2">
            <a:extLst>
              <a:ext uri="{FF2B5EF4-FFF2-40B4-BE49-F238E27FC236}">
                <a16:creationId xmlns:a16="http://schemas.microsoft.com/office/drawing/2014/main" id="{87F37626-3A01-4908-AA4D-2CCC2344276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39940" name="Slide Number Placeholder 3">
            <a:extLst>
              <a:ext uri="{FF2B5EF4-FFF2-40B4-BE49-F238E27FC236}">
                <a16:creationId xmlns:a16="http://schemas.microsoft.com/office/drawing/2014/main" id="{ACD8DA2E-F941-422F-B9B2-BBABF08B6CD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51A9B80C-E7A1-4048-8CC9-FB89253E08AB}" type="slidenum">
              <a:rPr lang="en-US" altLang="en-US" sz="1200"/>
              <a:pPr/>
              <a:t>8</a:t>
            </a:fld>
            <a:endParaRPr lang="en-US" alt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46994A68-8125-4690-86F9-161A9A88EE5C}"/>
              </a:ext>
            </a:extLst>
          </p:cNvPr>
          <p:cNvSpPr>
            <a:spLocks noGrp="1" noRot="1" noChangeAspect="1" noChangeArrowheads="1" noTextEdit="1"/>
          </p:cNvSpPr>
          <p:nvPr>
            <p:ph type="sldImg"/>
          </p:nvPr>
        </p:nvSpPr>
        <p:spPr>
          <a:ln/>
        </p:spPr>
      </p:sp>
      <p:sp>
        <p:nvSpPr>
          <p:cNvPr id="40963" name="Rectangle 3">
            <a:extLst>
              <a:ext uri="{FF2B5EF4-FFF2-40B4-BE49-F238E27FC236}">
                <a16:creationId xmlns:a16="http://schemas.microsoft.com/office/drawing/2014/main" id="{8315801A-83E4-4175-A2D1-17D83314969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ea typeface="ＭＳ Ｐゴシック" panose="020B0600070205080204" pitchFamily="34" charset="-128"/>
                <a:cs typeface="Arial" panose="020B0604020202020204" pitchFamily="34" charset="0"/>
              </a:rPr>
              <a:t>Teacher’s Guide:</a:t>
            </a:r>
          </a:p>
          <a:p>
            <a:pPr eaLnBrk="1" hangingPunct="1"/>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F399C635-FAA5-475D-A66B-5DCFC16A261E}"/>
              </a:ext>
            </a:extLst>
          </p:cNvPr>
          <p:cNvSpPr>
            <a:spLocks noGrp="1" noRot="1" noChangeAspect="1" noChangeArrowheads="1" noTextEdit="1"/>
          </p:cNvSpPr>
          <p:nvPr>
            <p:ph type="sldImg"/>
          </p:nvPr>
        </p:nvSpPr>
        <p:spPr>
          <a:ln/>
        </p:spPr>
      </p:sp>
      <p:sp>
        <p:nvSpPr>
          <p:cNvPr id="41987" name="Rectangle 3">
            <a:extLst>
              <a:ext uri="{FF2B5EF4-FFF2-40B4-BE49-F238E27FC236}">
                <a16:creationId xmlns:a16="http://schemas.microsoft.com/office/drawing/2014/main" id="{927CC29D-9134-4C34-8D4E-4751DDAE51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E1EABB8F-EE87-4244-927A-1DF4CD02659A}"/>
              </a:ext>
            </a:extLst>
          </p:cNvPr>
          <p:cNvSpPr>
            <a:spLocks noGrp="1" noRot="1" noChangeAspect="1" noTextEdit="1"/>
          </p:cNvSpPr>
          <p:nvPr>
            <p:ph type="sldImg"/>
          </p:nvPr>
        </p:nvSpPr>
        <p:spPr>
          <a:ln/>
        </p:spPr>
      </p:sp>
      <p:sp>
        <p:nvSpPr>
          <p:cNvPr id="43011" name="Notes Placeholder 2">
            <a:extLst>
              <a:ext uri="{FF2B5EF4-FFF2-40B4-BE49-F238E27FC236}">
                <a16:creationId xmlns:a16="http://schemas.microsoft.com/office/drawing/2014/main" id="{838D0245-69C4-43BE-A4EC-49F9B51FF18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43012" name="Slide Number Placeholder 3">
            <a:extLst>
              <a:ext uri="{FF2B5EF4-FFF2-40B4-BE49-F238E27FC236}">
                <a16:creationId xmlns:a16="http://schemas.microsoft.com/office/drawing/2014/main" id="{BD9B7885-82E6-4B4F-B039-90644A353C5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90405AB7-D7D0-44A3-916D-634DCE1B22CD}" type="slidenum">
              <a:rPr lang="en-US" altLang="en-US" sz="1200"/>
              <a:pPr/>
              <a:t>11</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6E44CBCD-F38D-406C-8E14-F4EF5E0A860F}" type="datetimeFigureOut">
              <a:rPr lang="en-US" smtClean="0"/>
              <a:t>6/24/2020</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B6765127-3D68-4914-AAED-8AE4A647B34F}" type="slidenum">
              <a:rPr lang="en-US" smtClean="0"/>
              <a:t>‹#›</a:t>
            </a:fld>
            <a:endParaRPr lang="en-US"/>
          </a:p>
        </p:txBody>
      </p:sp>
    </p:spTree>
    <p:extLst>
      <p:ext uri="{BB962C8B-B14F-4D97-AF65-F5344CB8AC3E}">
        <p14:creationId xmlns:p14="http://schemas.microsoft.com/office/powerpoint/2010/main" val="2907296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E44CBCD-F38D-406C-8E14-F4EF5E0A860F}" type="datetimeFigureOut">
              <a:rPr lang="en-US" smtClean="0"/>
              <a:t>6/24/2020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765127-3D68-4914-AAED-8AE4A647B34F}" type="slidenum">
              <a:rPr lang="en-US" smtClean="0"/>
              <a:t>‹#›</a:t>
            </a:fld>
            <a:endParaRPr lang="en-US"/>
          </a:p>
        </p:txBody>
      </p:sp>
    </p:spTree>
    <p:extLst>
      <p:ext uri="{BB962C8B-B14F-4D97-AF65-F5344CB8AC3E}">
        <p14:creationId xmlns:p14="http://schemas.microsoft.com/office/powerpoint/2010/main" val="3478679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6E44CBCD-F38D-406C-8E14-F4EF5E0A860F}" type="datetimeFigureOut">
              <a:rPr lang="en-US" smtClean="0"/>
              <a:t>6/24/2020</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B6765127-3D68-4914-AAED-8AE4A647B34F}" type="slidenum">
              <a:rPr lang="en-US" smtClean="0"/>
              <a:t>‹#›</a:t>
            </a:fld>
            <a:endParaRPr lang="en-US"/>
          </a:p>
        </p:txBody>
      </p:sp>
    </p:spTree>
    <p:extLst>
      <p:ext uri="{BB962C8B-B14F-4D97-AF65-F5344CB8AC3E}">
        <p14:creationId xmlns:p14="http://schemas.microsoft.com/office/powerpoint/2010/main" val="10544872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6E44CBCD-F38D-406C-8E14-F4EF5E0A860F}" type="datetimeFigureOut">
              <a:rPr lang="en-US" smtClean="0"/>
              <a:t>6/24/2020</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B6765127-3D68-4914-AAED-8AE4A647B34F}"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4127972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6E44CBCD-F38D-406C-8E14-F4EF5E0A860F}" type="datetimeFigureOut">
              <a:rPr lang="en-US" smtClean="0"/>
              <a:t>6/24/2020</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B6765127-3D68-4914-AAED-8AE4A647B34F}" type="slidenum">
              <a:rPr lang="en-US" smtClean="0"/>
              <a:t>‹#›</a:t>
            </a:fld>
            <a:endParaRPr lang="en-US"/>
          </a:p>
        </p:txBody>
      </p:sp>
    </p:spTree>
    <p:extLst>
      <p:ext uri="{BB962C8B-B14F-4D97-AF65-F5344CB8AC3E}">
        <p14:creationId xmlns:p14="http://schemas.microsoft.com/office/powerpoint/2010/main" val="41199771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6E44CBCD-F38D-406C-8E14-F4EF5E0A860F}" type="datetimeFigureOut">
              <a:rPr lang="en-US" smtClean="0"/>
              <a:t>6/24/2020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765127-3D68-4914-AAED-8AE4A647B34F}" type="slidenum">
              <a:rPr lang="en-US" smtClean="0"/>
              <a:t>‹#›</a:t>
            </a:fld>
            <a:endParaRPr lang="en-US"/>
          </a:p>
        </p:txBody>
      </p:sp>
    </p:spTree>
    <p:extLst>
      <p:ext uri="{BB962C8B-B14F-4D97-AF65-F5344CB8AC3E}">
        <p14:creationId xmlns:p14="http://schemas.microsoft.com/office/powerpoint/2010/main" val="6936027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6E44CBCD-F38D-406C-8E14-F4EF5E0A860F}" type="datetimeFigureOut">
              <a:rPr lang="en-US" smtClean="0"/>
              <a:t>6/24/2020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765127-3D68-4914-AAED-8AE4A647B34F}" type="slidenum">
              <a:rPr lang="en-US" smtClean="0"/>
              <a:t>‹#›</a:t>
            </a:fld>
            <a:endParaRPr lang="en-US"/>
          </a:p>
        </p:txBody>
      </p:sp>
    </p:spTree>
    <p:extLst>
      <p:ext uri="{BB962C8B-B14F-4D97-AF65-F5344CB8AC3E}">
        <p14:creationId xmlns:p14="http://schemas.microsoft.com/office/powerpoint/2010/main" val="31328621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44CBCD-F38D-406C-8E14-F4EF5E0A860F}" type="datetimeFigureOut">
              <a:rPr lang="en-US" smtClean="0"/>
              <a:t>6/24/2020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765127-3D68-4914-AAED-8AE4A647B34F}" type="slidenum">
              <a:rPr lang="en-US" smtClean="0"/>
              <a:t>‹#›</a:t>
            </a:fld>
            <a:endParaRPr lang="en-US"/>
          </a:p>
        </p:txBody>
      </p:sp>
    </p:spTree>
    <p:extLst>
      <p:ext uri="{BB962C8B-B14F-4D97-AF65-F5344CB8AC3E}">
        <p14:creationId xmlns:p14="http://schemas.microsoft.com/office/powerpoint/2010/main" val="25434077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6E44CBCD-F38D-406C-8E14-F4EF5E0A860F}" type="datetimeFigureOut">
              <a:rPr lang="en-US" smtClean="0"/>
              <a:t>6/24/2020</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B6765127-3D68-4914-AAED-8AE4A647B34F}" type="slidenum">
              <a:rPr lang="en-US" smtClean="0"/>
              <a:t>‹#›</a:t>
            </a:fld>
            <a:endParaRPr lang="en-US"/>
          </a:p>
        </p:txBody>
      </p:sp>
    </p:spTree>
    <p:extLst>
      <p:ext uri="{BB962C8B-B14F-4D97-AF65-F5344CB8AC3E}">
        <p14:creationId xmlns:p14="http://schemas.microsoft.com/office/powerpoint/2010/main" val="426948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44CBCD-F38D-406C-8E14-F4EF5E0A860F}" type="datetimeFigureOut">
              <a:rPr lang="en-US" smtClean="0"/>
              <a:t>6/24/2020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765127-3D68-4914-AAED-8AE4A647B34F}" type="slidenum">
              <a:rPr lang="en-US" smtClean="0"/>
              <a:t>‹#›</a:t>
            </a:fld>
            <a:endParaRPr lang="en-US"/>
          </a:p>
        </p:txBody>
      </p:sp>
    </p:spTree>
    <p:extLst>
      <p:ext uri="{BB962C8B-B14F-4D97-AF65-F5344CB8AC3E}">
        <p14:creationId xmlns:p14="http://schemas.microsoft.com/office/powerpoint/2010/main" val="2783040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6E44CBCD-F38D-406C-8E14-F4EF5E0A860F}" type="datetimeFigureOut">
              <a:rPr lang="en-US" smtClean="0"/>
              <a:t>6/24/2020</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B6765127-3D68-4914-AAED-8AE4A647B34F}" type="slidenum">
              <a:rPr lang="en-US" smtClean="0"/>
              <a:t>‹#›</a:t>
            </a:fld>
            <a:endParaRPr lang="en-US"/>
          </a:p>
        </p:txBody>
      </p:sp>
    </p:spTree>
    <p:extLst>
      <p:ext uri="{BB962C8B-B14F-4D97-AF65-F5344CB8AC3E}">
        <p14:creationId xmlns:p14="http://schemas.microsoft.com/office/powerpoint/2010/main" val="1056377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E44CBCD-F38D-406C-8E14-F4EF5E0A860F}" type="datetimeFigureOut">
              <a:rPr lang="en-US" smtClean="0"/>
              <a:t>6/24/2020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765127-3D68-4914-AAED-8AE4A647B34F}" type="slidenum">
              <a:rPr lang="en-US" smtClean="0"/>
              <a:t>‹#›</a:t>
            </a:fld>
            <a:endParaRPr lang="en-US"/>
          </a:p>
        </p:txBody>
      </p:sp>
    </p:spTree>
    <p:extLst>
      <p:ext uri="{BB962C8B-B14F-4D97-AF65-F5344CB8AC3E}">
        <p14:creationId xmlns:p14="http://schemas.microsoft.com/office/powerpoint/2010/main" val="3662451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44CBCD-F38D-406C-8E14-F4EF5E0A860F}" type="datetimeFigureOut">
              <a:rPr lang="en-US" smtClean="0"/>
              <a:t>6/24/2020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765127-3D68-4914-AAED-8AE4A647B34F}" type="slidenum">
              <a:rPr lang="en-US" smtClean="0"/>
              <a:t>‹#›</a:t>
            </a:fld>
            <a:endParaRPr lang="en-US"/>
          </a:p>
        </p:txBody>
      </p:sp>
    </p:spTree>
    <p:extLst>
      <p:ext uri="{BB962C8B-B14F-4D97-AF65-F5344CB8AC3E}">
        <p14:creationId xmlns:p14="http://schemas.microsoft.com/office/powerpoint/2010/main" val="1979351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E44CBCD-F38D-406C-8E14-F4EF5E0A860F}" type="datetimeFigureOut">
              <a:rPr lang="en-US" smtClean="0"/>
              <a:t>6/24/2020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765127-3D68-4914-AAED-8AE4A647B34F}" type="slidenum">
              <a:rPr lang="en-US" smtClean="0"/>
              <a:t>‹#›</a:t>
            </a:fld>
            <a:endParaRPr lang="en-US"/>
          </a:p>
        </p:txBody>
      </p:sp>
    </p:spTree>
    <p:extLst>
      <p:ext uri="{BB962C8B-B14F-4D97-AF65-F5344CB8AC3E}">
        <p14:creationId xmlns:p14="http://schemas.microsoft.com/office/powerpoint/2010/main" val="1129636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44CBCD-F38D-406C-8E14-F4EF5E0A860F}" type="datetimeFigureOut">
              <a:rPr lang="en-US" smtClean="0"/>
              <a:t>6/24/2020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765127-3D68-4914-AAED-8AE4A647B34F}" type="slidenum">
              <a:rPr lang="en-US" smtClean="0"/>
              <a:t>‹#›</a:t>
            </a:fld>
            <a:endParaRPr lang="en-US"/>
          </a:p>
        </p:txBody>
      </p:sp>
    </p:spTree>
    <p:extLst>
      <p:ext uri="{BB962C8B-B14F-4D97-AF65-F5344CB8AC3E}">
        <p14:creationId xmlns:p14="http://schemas.microsoft.com/office/powerpoint/2010/main" val="3894777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E44CBCD-F38D-406C-8E14-F4EF5E0A860F}" type="datetimeFigureOut">
              <a:rPr lang="en-US" smtClean="0"/>
              <a:t>6/24/2020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765127-3D68-4914-AAED-8AE4A647B34F}" type="slidenum">
              <a:rPr lang="en-US" smtClean="0"/>
              <a:t>‹#›</a:t>
            </a:fld>
            <a:endParaRPr lang="en-US"/>
          </a:p>
        </p:txBody>
      </p:sp>
    </p:spTree>
    <p:extLst>
      <p:ext uri="{BB962C8B-B14F-4D97-AF65-F5344CB8AC3E}">
        <p14:creationId xmlns:p14="http://schemas.microsoft.com/office/powerpoint/2010/main" val="4073792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E44CBCD-F38D-406C-8E14-F4EF5E0A860F}" type="datetimeFigureOut">
              <a:rPr lang="en-US" smtClean="0"/>
              <a:t>6/24/2020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765127-3D68-4914-AAED-8AE4A647B34F}" type="slidenum">
              <a:rPr lang="en-US" smtClean="0"/>
              <a:t>‹#›</a:t>
            </a:fld>
            <a:endParaRPr lang="en-US"/>
          </a:p>
        </p:txBody>
      </p:sp>
    </p:spTree>
    <p:extLst>
      <p:ext uri="{BB962C8B-B14F-4D97-AF65-F5344CB8AC3E}">
        <p14:creationId xmlns:p14="http://schemas.microsoft.com/office/powerpoint/2010/main" val="4068892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E44CBCD-F38D-406C-8E14-F4EF5E0A860F}" type="datetimeFigureOut">
              <a:rPr lang="en-US" smtClean="0"/>
              <a:t>6/24/2020</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6765127-3D68-4914-AAED-8AE4A647B34F}" type="slidenum">
              <a:rPr lang="en-US" smtClean="0"/>
              <a:t>‹#›</a:t>
            </a:fld>
            <a:endParaRPr lang="en-US"/>
          </a:p>
        </p:txBody>
      </p:sp>
    </p:spTree>
    <p:extLst>
      <p:ext uri="{BB962C8B-B14F-4D97-AF65-F5344CB8AC3E}">
        <p14:creationId xmlns:p14="http://schemas.microsoft.com/office/powerpoint/2010/main" val="97414885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0.sv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image" Target="../media/image1.png"/><Relationship Id="rId7" Type="http://schemas.openxmlformats.org/officeDocument/2006/relationships/diagramQuickStyle" Target="../diagrams/quickStyle4.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Layout" Target="../diagrams/layout4.xml"/><Relationship Id="rId5" Type="http://schemas.openxmlformats.org/officeDocument/2006/relationships/diagramData" Target="../diagrams/data4.xml"/><Relationship Id="rId4" Type="http://schemas.openxmlformats.org/officeDocument/2006/relationships/image" Target="../media/image2.png"/><Relationship Id="rId9" Type="http://schemas.microsoft.com/office/2007/relationships/diagramDrawing" Target="../diagrams/drawing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diagramColors" Target="../diagrams/colors5.xml"/><Relationship Id="rId3" Type="http://schemas.openxmlformats.org/officeDocument/2006/relationships/image" Target="../media/image1.png"/><Relationship Id="rId7" Type="http://schemas.openxmlformats.org/officeDocument/2006/relationships/diagramQuickStyle" Target="../diagrams/quickStyle5.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Layout" Target="../diagrams/layout5.xml"/><Relationship Id="rId5" Type="http://schemas.openxmlformats.org/officeDocument/2006/relationships/diagramData" Target="../diagrams/data5.xml"/><Relationship Id="rId4" Type="http://schemas.openxmlformats.org/officeDocument/2006/relationships/image" Target="../media/image2.png"/><Relationship Id="rId9" Type="http://schemas.microsoft.com/office/2007/relationships/diagramDrawing" Target="../diagrams/drawing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diagramColors" Target="../diagrams/colors6.xml"/><Relationship Id="rId3" Type="http://schemas.openxmlformats.org/officeDocument/2006/relationships/image" Target="../media/image1.png"/><Relationship Id="rId7" Type="http://schemas.openxmlformats.org/officeDocument/2006/relationships/diagramQuickStyle" Target="../diagrams/quickStyle6.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Layout" Target="../diagrams/layout6.xml"/><Relationship Id="rId5" Type="http://schemas.openxmlformats.org/officeDocument/2006/relationships/diagramData" Target="../diagrams/data6.xml"/><Relationship Id="rId4" Type="http://schemas.openxmlformats.org/officeDocument/2006/relationships/image" Target="../media/image2.png"/><Relationship Id="rId9" Type="http://schemas.microsoft.com/office/2007/relationships/diagramDrawing" Target="../diagrams/drawing6.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2" Type="http://schemas.openxmlformats.org/officeDocument/2006/relationships/hyperlink" Target="https://pedsinreview.aappublications.org/content/pedsinreview/30/1/5.full.pdf"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3000"/>
                <a:shade val="98000"/>
                <a:satMod val="150000"/>
                <a:lumMod val="102000"/>
              </a:schemeClr>
            </a:gs>
            <a:gs pos="50000">
              <a:schemeClr val="bg1">
                <a:tint val="98000"/>
                <a:shade val="90000"/>
                <a:satMod val="130000"/>
                <a:lumMod val="103000"/>
              </a:schemeClr>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E63E7A4-A272-4644-BE74-78D761FC59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03C5846-EA59-4F5C-87F1-D783CEF813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9873" cy="6858000"/>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a:outerShdw blurRad="635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pic>
        <p:nvPicPr>
          <p:cNvPr id="13" name="Picture 12">
            <a:extLst>
              <a:ext uri="{FF2B5EF4-FFF2-40B4-BE49-F238E27FC236}">
                <a16:creationId xmlns:a16="http://schemas.microsoft.com/office/drawing/2014/main" id="{10EC9341-0F0E-4576-8E72-2A90C9422C6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531" r="43746" b="531"/>
          <a:stretch/>
        </p:blipFill>
        <p:spPr>
          <a:xfrm rot="5400000" flipH="1" flipV="1">
            <a:off x="3459450" y="2187575"/>
            <a:ext cx="6857999" cy="2482850"/>
          </a:xfrm>
          <a:prstGeom prst="rect">
            <a:avLst/>
          </a:prstGeom>
        </p:spPr>
      </p:pic>
      <p:sp>
        <p:nvSpPr>
          <p:cNvPr id="2" name="Title 1">
            <a:extLst>
              <a:ext uri="{FF2B5EF4-FFF2-40B4-BE49-F238E27FC236}">
                <a16:creationId xmlns:a16="http://schemas.microsoft.com/office/drawing/2014/main" id="{89C501CD-24C5-4678-8B09-DB8213C737D5}"/>
              </a:ext>
            </a:extLst>
          </p:cNvPr>
          <p:cNvSpPr>
            <a:spLocks noGrp="1"/>
          </p:cNvSpPr>
          <p:nvPr>
            <p:ph type="ctrTitle"/>
          </p:nvPr>
        </p:nvSpPr>
        <p:spPr>
          <a:xfrm>
            <a:off x="792483" y="821265"/>
            <a:ext cx="6326774" cy="5222117"/>
          </a:xfrm>
        </p:spPr>
        <p:txBody>
          <a:bodyPr anchor="ctr">
            <a:normAutofit/>
          </a:bodyPr>
          <a:lstStyle/>
          <a:p>
            <a:pPr algn="r"/>
            <a:r>
              <a:rPr lang="en-US" sz="5400" dirty="0">
                <a:solidFill>
                  <a:srgbClr val="FFFFFF"/>
                </a:solidFill>
              </a:rPr>
              <a:t>Fever</a:t>
            </a:r>
          </a:p>
        </p:txBody>
      </p:sp>
      <p:sp>
        <p:nvSpPr>
          <p:cNvPr id="3" name="Subtitle 2">
            <a:extLst>
              <a:ext uri="{FF2B5EF4-FFF2-40B4-BE49-F238E27FC236}">
                <a16:creationId xmlns:a16="http://schemas.microsoft.com/office/drawing/2014/main" id="{3B11B8B4-6DCE-4EF6-8CBF-95ADAAFBAFD0}"/>
              </a:ext>
            </a:extLst>
          </p:cNvPr>
          <p:cNvSpPr>
            <a:spLocks noGrp="1"/>
          </p:cNvSpPr>
          <p:nvPr>
            <p:ph type="subTitle" idx="1"/>
          </p:nvPr>
        </p:nvSpPr>
        <p:spPr>
          <a:xfrm>
            <a:off x="8392885" y="821265"/>
            <a:ext cx="3243944" cy="5222117"/>
          </a:xfrm>
        </p:spPr>
        <p:txBody>
          <a:bodyPr anchor="ctr">
            <a:normAutofit/>
          </a:bodyPr>
          <a:lstStyle/>
          <a:p>
            <a:r>
              <a:rPr lang="en-US" altLang="en-US" dirty="0"/>
              <a:t>Please view in presentation mode for best experience and to facilitate discussion</a:t>
            </a:r>
          </a:p>
          <a:p>
            <a:r>
              <a:rPr lang="en-US" dirty="0"/>
              <a:t>Adapted from the </a:t>
            </a:r>
            <a:r>
              <a:rPr lang="en-US" altLang="en-US" dirty="0"/>
              <a:t>National Pediatric Nighttime Curriculum: Debbie Sakai, M.D. (Lucile Packard Children’s Hospital)</a:t>
            </a:r>
          </a:p>
          <a:p>
            <a:endParaRPr lang="en-US" dirty="0"/>
          </a:p>
        </p:txBody>
      </p:sp>
      <p:sp>
        <p:nvSpPr>
          <p:cNvPr id="4" name="TextBox 3">
            <a:extLst>
              <a:ext uri="{FF2B5EF4-FFF2-40B4-BE49-F238E27FC236}">
                <a16:creationId xmlns:a16="http://schemas.microsoft.com/office/drawing/2014/main" id="{2BE77C04-6D49-4AAA-8146-9C358E980F0E}"/>
              </a:ext>
            </a:extLst>
          </p:cNvPr>
          <p:cNvSpPr txBox="1"/>
          <p:nvPr/>
        </p:nvSpPr>
        <p:spPr>
          <a:xfrm>
            <a:off x="10414000" y="6431787"/>
            <a:ext cx="3014134" cy="261610"/>
          </a:xfrm>
          <a:prstGeom prst="rect">
            <a:avLst/>
          </a:prstGeom>
          <a:noFill/>
        </p:spPr>
        <p:txBody>
          <a:bodyPr wrap="square" rtlCol="0">
            <a:spAutoFit/>
          </a:bodyPr>
          <a:lstStyle/>
          <a:p>
            <a:pPr>
              <a:spcAft>
                <a:spcPts val="600"/>
              </a:spcAft>
            </a:pPr>
            <a:r>
              <a:rPr lang="en-US" sz="1100" dirty="0"/>
              <a:t>Updated 06-2020 MZ</a:t>
            </a:r>
          </a:p>
        </p:txBody>
      </p:sp>
    </p:spTree>
    <p:extLst>
      <p:ext uri="{BB962C8B-B14F-4D97-AF65-F5344CB8AC3E}">
        <p14:creationId xmlns:p14="http://schemas.microsoft.com/office/powerpoint/2010/main" val="1755420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CD94F7C0-1344-4B3C-AFCB-E7F006BB5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6" name="Picture 75">
            <a:extLst>
              <a:ext uri="{FF2B5EF4-FFF2-40B4-BE49-F238E27FC236}">
                <a16:creationId xmlns:a16="http://schemas.microsoft.com/office/drawing/2014/main" id="{4EC584A2-4215-4DB8-AE1F-E3768D77E8D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13314" name="Rectangle 2">
            <a:extLst>
              <a:ext uri="{FF2B5EF4-FFF2-40B4-BE49-F238E27FC236}">
                <a16:creationId xmlns:a16="http://schemas.microsoft.com/office/drawing/2014/main" id="{F9BCD970-6F06-4EFB-8A4B-3907CEC66412}"/>
              </a:ext>
            </a:extLst>
          </p:cNvPr>
          <p:cNvSpPr>
            <a:spLocks noGrp="1" noChangeArrowheads="1"/>
          </p:cNvSpPr>
          <p:nvPr>
            <p:ph type="title"/>
          </p:nvPr>
        </p:nvSpPr>
        <p:spPr>
          <a:xfrm>
            <a:off x="685799" y="764373"/>
            <a:ext cx="3977639" cy="1600200"/>
          </a:xfrm>
        </p:spPr>
        <p:txBody>
          <a:bodyPr anchor="b">
            <a:normAutofit/>
          </a:bodyPr>
          <a:lstStyle/>
          <a:p>
            <a:pPr algn="l"/>
            <a:r>
              <a:rPr lang="en-US" altLang="en-US" sz="3200"/>
              <a:t>Others</a:t>
            </a:r>
          </a:p>
        </p:txBody>
      </p:sp>
      <p:sp>
        <p:nvSpPr>
          <p:cNvPr id="13315" name="Rectangle 3">
            <a:extLst>
              <a:ext uri="{FF2B5EF4-FFF2-40B4-BE49-F238E27FC236}">
                <a16:creationId xmlns:a16="http://schemas.microsoft.com/office/drawing/2014/main" id="{DB246384-C8D5-41B2-8C2E-185FDE26841B}"/>
              </a:ext>
            </a:extLst>
          </p:cNvPr>
          <p:cNvSpPr>
            <a:spLocks noGrp="1" noChangeArrowheads="1"/>
          </p:cNvSpPr>
          <p:nvPr>
            <p:ph type="body" idx="1"/>
          </p:nvPr>
        </p:nvSpPr>
        <p:spPr>
          <a:xfrm>
            <a:off x="685800" y="2364573"/>
            <a:ext cx="3977639" cy="3854112"/>
          </a:xfrm>
        </p:spPr>
        <p:txBody>
          <a:bodyPr>
            <a:normAutofit/>
          </a:bodyPr>
          <a:lstStyle/>
          <a:p>
            <a:pPr eaLnBrk="1" hangingPunct="1"/>
            <a:r>
              <a:rPr lang="en-US" altLang="en-US" sz="2400" dirty="0"/>
              <a:t>CNS dysfunction (dysautonomia) </a:t>
            </a:r>
          </a:p>
          <a:p>
            <a:pPr eaLnBrk="1" hangingPunct="1"/>
            <a:r>
              <a:rPr lang="en-US" altLang="en-US" sz="2400" dirty="0"/>
              <a:t>Drug fever (ex. After IVIG)</a:t>
            </a:r>
          </a:p>
          <a:p>
            <a:pPr eaLnBrk="1" hangingPunct="1"/>
            <a:r>
              <a:rPr lang="en-US" altLang="en-US" sz="2400" dirty="0"/>
              <a:t>These are usually diagnoses of exclusion</a:t>
            </a:r>
          </a:p>
          <a:p>
            <a:pPr eaLnBrk="1" hangingPunct="1"/>
            <a:endParaRPr lang="en-US" altLang="en-US" sz="1600" dirty="0"/>
          </a:p>
          <a:p>
            <a:endParaRPr lang="en-US" altLang="en-US" sz="1600" dirty="0"/>
          </a:p>
        </p:txBody>
      </p:sp>
      <p:pic>
        <p:nvPicPr>
          <p:cNvPr id="71" name="Graphic 70" descr="Health">
            <a:extLst>
              <a:ext uri="{FF2B5EF4-FFF2-40B4-BE49-F238E27FC236}">
                <a16:creationId xmlns:a16="http://schemas.microsoft.com/office/drawing/2014/main" id="{2FA44FC5-166E-4F3A-8C74-783C6DFEF98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503170" y="746126"/>
            <a:ext cx="5472558" cy="547255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CF4AABB8-64ED-4253-AB0D-268E34A03C3F}"/>
              </a:ext>
            </a:extLst>
          </p:cNvPr>
          <p:cNvSpPr>
            <a:spLocks noGrp="1" noChangeArrowheads="1"/>
          </p:cNvSpPr>
          <p:nvPr>
            <p:ph type="title"/>
          </p:nvPr>
        </p:nvSpPr>
        <p:spPr>
          <a:xfrm>
            <a:off x="2895600" y="764373"/>
            <a:ext cx="8610600" cy="1293028"/>
          </a:xfrm>
        </p:spPr>
        <p:txBody>
          <a:bodyPr>
            <a:normAutofit/>
          </a:bodyPr>
          <a:lstStyle/>
          <a:p>
            <a:r>
              <a:rPr lang="en-US" altLang="en-US"/>
              <a:t>Life-threatening conditions</a:t>
            </a:r>
          </a:p>
        </p:txBody>
      </p:sp>
      <p:graphicFrame>
        <p:nvGraphicFramePr>
          <p:cNvPr id="14341" name="Rectangle 3">
            <a:extLst>
              <a:ext uri="{FF2B5EF4-FFF2-40B4-BE49-F238E27FC236}">
                <a16:creationId xmlns:a16="http://schemas.microsoft.com/office/drawing/2014/main" id="{363BA6BB-C432-4749-A45A-A86AA77E8E39}"/>
              </a:ext>
            </a:extLst>
          </p:cNvPr>
          <p:cNvGraphicFramePr/>
          <p:nvPr>
            <p:extLst>
              <p:ext uri="{D42A27DB-BD31-4B8C-83A1-F6EECF244321}">
                <p14:modId xmlns:p14="http://schemas.microsoft.com/office/powerpoint/2010/main" val="599869136"/>
              </p:ext>
            </p:extLst>
          </p:nvPr>
        </p:nvGraphicFramePr>
        <p:xfrm>
          <a:off x="685800" y="2441051"/>
          <a:ext cx="10820400" cy="35300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B5B25-F8C2-487A-999F-5FB684FFF063}"/>
              </a:ext>
            </a:extLst>
          </p:cNvPr>
          <p:cNvSpPr>
            <a:spLocks noGrp="1"/>
          </p:cNvSpPr>
          <p:nvPr>
            <p:ph type="title"/>
          </p:nvPr>
        </p:nvSpPr>
        <p:spPr/>
        <p:txBody>
          <a:bodyPr/>
          <a:lstStyle/>
          <a:p>
            <a:r>
              <a:rPr lang="en-US" dirty="0"/>
              <a:t>Case 3</a:t>
            </a:r>
          </a:p>
        </p:txBody>
      </p:sp>
      <p:sp>
        <p:nvSpPr>
          <p:cNvPr id="3" name="Content Placeholder 2">
            <a:extLst>
              <a:ext uri="{FF2B5EF4-FFF2-40B4-BE49-F238E27FC236}">
                <a16:creationId xmlns:a16="http://schemas.microsoft.com/office/drawing/2014/main" id="{69122772-4A33-4C90-BAC1-812BAB03E189}"/>
              </a:ext>
            </a:extLst>
          </p:cNvPr>
          <p:cNvSpPr>
            <a:spLocks noGrp="1"/>
          </p:cNvSpPr>
          <p:nvPr>
            <p:ph idx="1"/>
          </p:nvPr>
        </p:nvSpPr>
        <p:spPr/>
        <p:txBody>
          <a:bodyPr/>
          <a:lstStyle/>
          <a:p>
            <a:r>
              <a:rPr lang="en-US" dirty="0"/>
              <a:t>Amanda is a 10 month old with history of developmental delay who was admitted due to failure to thrive. She has been undergoing a GI workup with plans for G-tube placement. She has been gaining weight well with current feeding regimen and G-tube is planned for the end of the week. She develops mild congestion symptoms and one day later develops a fever to 39C. </a:t>
            </a:r>
          </a:p>
          <a:p>
            <a:r>
              <a:rPr lang="en-US" dirty="0"/>
              <a:t>DISCUSSION: What are your initial steps in evaluation?</a:t>
            </a:r>
          </a:p>
          <a:p>
            <a:pPr lvl="1"/>
            <a:r>
              <a:rPr lang="en-US" dirty="0"/>
              <a:t>Don’t forget the basics, start with a thorough physical exam including check her ears, evaluate for rashes, look at throat, listen to heart and lungs</a:t>
            </a:r>
          </a:p>
          <a:p>
            <a:r>
              <a:rPr lang="en-US" dirty="0"/>
              <a:t>On exam, her tympanic membrane is erythematous and bulging. She is diagnosed with a right acute otitis media. </a:t>
            </a:r>
          </a:p>
        </p:txBody>
      </p:sp>
    </p:spTree>
    <p:extLst>
      <p:ext uri="{BB962C8B-B14F-4D97-AF65-F5344CB8AC3E}">
        <p14:creationId xmlns:p14="http://schemas.microsoft.com/office/powerpoint/2010/main" val="21255981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ounded Rectangle 14">
            <a:extLst>
              <a:ext uri="{FF2B5EF4-FFF2-40B4-BE49-F238E27FC236}">
                <a16:creationId xmlns:a16="http://schemas.microsoft.com/office/drawing/2014/main" id="{843DD86A-8FAA-443F-9211-42A2AE8A79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6008" y="0"/>
            <a:ext cx="7555992" cy="6858000"/>
          </a:xfrm>
          <a:prstGeom prst="roundRect">
            <a:avLst>
              <a:gd name="adj" fmla="val 0"/>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C2A13AAE-18EB-4BDF-BAF7-F2F97B8D00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solidFill>
            <a:schemeClr val="tx1"/>
          </a:solidFill>
          <a:ln>
            <a:noFill/>
          </a:ln>
          <a:effectLst>
            <a:outerShdw blurRad="635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7" name="Picture 76">
            <a:extLst>
              <a:ext uri="{FF2B5EF4-FFF2-40B4-BE49-F238E27FC236}">
                <a16:creationId xmlns:a16="http://schemas.microsoft.com/office/drawing/2014/main" id="{0F5C1B21-B0DB-4206-99EE-C13D67038B9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1975"/>
          <a:stretch/>
        </p:blipFill>
        <p:spPr>
          <a:xfrm>
            <a:off x="0" y="0"/>
            <a:ext cx="4636008" cy="1441450"/>
          </a:xfrm>
          <a:prstGeom prst="rect">
            <a:avLst/>
          </a:prstGeom>
        </p:spPr>
      </p:pic>
      <p:pic>
        <p:nvPicPr>
          <p:cNvPr id="79" name="Picture 78">
            <a:extLst>
              <a:ext uri="{FF2B5EF4-FFF2-40B4-BE49-F238E27FC236}">
                <a16:creationId xmlns:a16="http://schemas.microsoft.com/office/drawing/2014/main" id="{49261589-06E9-4B7C-A8F1-26648507B77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r="61975"/>
          <a:stretch/>
        </p:blipFill>
        <p:spPr>
          <a:xfrm>
            <a:off x="0" y="4375150"/>
            <a:ext cx="4636008" cy="2482850"/>
          </a:xfrm>
          <a:prstGeom prst="rect">
            <a:avLst/>
          </a:prstGeom>
        </p:spPr>
      </p:pic>
      <p:sp>
        <p:nvSpPr>
          <p:cNvPr id="16386" name="Rectangle 2">
            <a:extLst>
              <a:ext uri="{FF2B5EF4-FFF2-40B4-BE49-F238E27FC236}">
                <a16:creationId xmlns:a16="http://schemas.microsoft.com/office/drawing/2014/main" id="{A6BF1AF4-0282-4821-8800-AD56CEFEF909}"/>
              </a:ext>
            </a:extLst>
          </p:cNvPr>
          <p:cNvSpPr>
            <a:spLocks noGrp="1" noChangeArrowheads="1"/>
          </p:cNvSpPr>
          <p:nvPr>
            <p:ph type="title"/>
          </p:nvPr>
        </p:nvSpPr>
        <p:spPr>
          <a:xfrm>
            <a:off x="685800" y="1066163"/>
            <a:ext cx="3306744" cy="5148371"/>
          </a:xfrm>
        </p:spPr>
        <p:txBody>
          <a:bodyPr>
            <a:normAutofit/>
          </a:bodyPr>
          <a:lstStyle/>
          <a:p>
            <a:r>
              <a:rPr lang="en-US" altLang="en-US">
                <a:solidFill>
                  <a:schemeClr val="bg1"/>
                </a:solidFill>
              </a:rPr>
              <a:t>Assessment</a:t>
            </a:r>
          </a:p>
        </p:txBody>
      </p:sp>
      <p:graphicFrame>
        <p:nvGraphicFramePr>
          <p:cNvPr id="16389" name="Rectangle 3">
            <a:extLst>
              <a:ext uri="{FF2B5EF4-FFF2-40B4-BE49-F238E27FC236}">
                <a16:creationId xmlns:a16="http://schemas.microsoft.com/office/drawing/2014/main" id="{89DCAE3B-3661-434D-A012-72C2F3178577}"/>
              </a:ext>
            </a:extLst>
          </p:cNvPr>
          <p:cNvGraphicFramePr/>
          <p:nvPr>
            <p:extLst>
              <p:ext uri="{D42A27DB-BD31-4B8C-83A1-F6EECF244321}">
                <p14:modId xmlns:p14="http://schemas.microsoft.com/office/powerpoint/2010/main" val="2847774177"/>
              </p:ext>
            </p:extLst>
          </p:nvPr>
        </p:nvGraphicFramePr>
        <p:xfrm>
          <a:off x="5279472" y="746125"/>
          <a:ext cx="6290226" cy="544774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0594" name="Rectangle 2">
            <a:extLst>
              <a:ext uri="{FF2B5EF4-FFF2-40B4-BE49-F238E27FC236}">
                <a16:creationId xmlns:a16="http://schemas.microsoft.com/office/drawing/2014/main" id="{96AD93AC-F95B-43C6-966B-0F1E606FD2ED}"/>
              </a:ext>
            </a:extLst>
          </p:cNvPr>
          <p:cNvSpPr>
            <a:spLocks noGrp="1" noChangeArrowheads="1"/>
          </p:cNvSpPr>
          <p:nvPr>
            <p:ph type="title"/>
          </p:nvPr>
        </p:nvSpPr>
        <p:spPr/>
        <p:txBody>
          <a:bodyPr/>
          <a:lstStyle/>
          <a:p>
            <a:r>
              <a:rPr lang="en-US" altLang="en-US"/>
              <a:t>Laboratory evaluation</a:t>
            </a:r>
          </a:p>
        </p:txBody>
      </p:sp>
      <p:sp>
        <p:nvSpPr>
          <p:cNvPr id="110595" name="Rectangle 3">
            <a:extLst>
              <a:ext uri="{FF2B5EF4-FFF2-40B4-BE49-F238E27FC236}">
                <a16:creationId xmlns:a16="http://schemas.microsoft.com/office/drawing/2014/main" id="{5352CB55-8CE8-4B03-A018-8FB1F3B2B5E4}"/>
              </a:ext>
            </a:extLst>
          </p:cNvPr>
          <p:cNvSpPr>
            <a:spLocks noGrp="1" noChangeArrowheads="1"/>
          </p:cNvSpPr>
          <p:nvPr>
            <p:ph type="body" idx="1"/>
          </p:nvPr>
        </p:nvSpPr>
        <p:spPr/>
        <p:txBody>
          <a:bodyPr>
            <a:normAutofit/>
          </a:bodyPr>
          <a:lstStyle/>
          <a:p>
            <a:r>
              <a:rPr lang="en-US" altLang="en-US" dirty="0"/>
              <a:t>DISCUSSION: What would you do if the patient has hardware (VP shunt, tracheostomy, gastrostomy tube) or central line?</a:t>
            </a:r>
          </a:p>
          <a:p>
            <a:pPr lvl="1"/>
            <a:r>
              <a:rPr lang="en-US" altLang="en-US" dirty="0"/>
              <a:t>CBC with differential, Inflammatory markers, blood culture, CSF (call neurosurgery to tap VP shunt)</a:t>
            </a:r>
          </a:p>
          <a:p>
            <a:r>
              <a:rPr lang="en-US" altLang="en-US" dirty="0"/>
              <a:t>DISCUSSION: What are some risk factors for UTI that would prompt you to obtain a urinalysis and culture? </a:t>
            </a:r>
          </a:p>
          <a:p>
            <a:pPr lvl="1"/>
            <a:r>
              <a:rPr lang="en-US" altLang="en-US" dirty="0"/>
              <a:t>Neonate, </a:t>
            </a:r>
            <a:r>
              <a:rPr lang="en-US" altLang="en-US" dirty="0">
                <a:latin typeface="Arial" panose="020B0604020202020204" pitchFamily="34" charset="0"/>
                <a:ea typeface="ＭＳ Ｐゴシック" panose="020B0600070205080204" pitchFamily="34" charset="-128"/>
                <a:cs typeface="Arial" panose="020B0604020202020204" pitchFamily="34" charset="0"/>
              </a:rPr>
              <a:t>Circumcised males &lt; 6 months, Uncircumcised males &lt; 1 year, Females &lt; 2 years, Immunocompromised patients, Patients with history of urologic or neurologic disease, history of UTI/pyelonephritis, persistent fever, or urinary symptoms </a:t>
            </a:r>
          </a:p>
          <a:p>
            <a:pPr lvl="1"/>
            <a:endParaRPr lang="en-US" altLang="en-US" dirty="0"/>
          </a:p>
          <a:p>
            <a:pPr lvl="1"/>
            <a:endParaRPr lang="en-US" altLang="en-US" dirty="0"/>
          </a:p>
          <a:p>
            <a:pPr lvl="1"/>
            <a:endParaRPr lang="en-US" alt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10594"/>
                                        </p:tgtEl>
                                        <p:attrNameLst>
                                          <p:attrName>style.visibility</p:attrName>
                                        </p:attrNameLst>
                                      </p:cBhvr>
                                      <p:to>
                                        <p:strVal val="visible"/>
                                      </p:to>
                                    </p:set>
                                    <p:anim calcmode="lin" valueType="num">
                                      <p:cBhvr>
                                        <p:cTn id="7" dur="1000" fill="hold"/>
                                        <p:tgtEl>
                                          <p:spTgt spid="110594"/>
                                        </p:tgtEl>
                                        <p:attrNameLst>
                                          <p:attrName>ppt_x</p:attrName>
                                        </p:attrNameLst>
                                      </p:cBhvr>
                                      <p:tavLst>
                                        <p:tav tm="0">
                                          <p:val>
                                            <p:strVal val="#ppt_x-.2"/>
                                          </p:val>
                                        </p:tav>
                                        <p:tav tm="100000">
                                          <p:val>
                                            <p:strVal val="#ppt_x"/>
                                          </p:val>
                                        </p:tav>
                                      </p:tavLst>
                                    </p:anim>
                                    <p:anim calcmode="lin" valueType="num">
                                      <p:cBhvr>
                                        <p:cTn id="8" dur="1000" fill="hold"/>
                                        <p:tgtEl>
                                          <p:spTgt spid="110594"/>
                                        </p:tgtEl>
                                        <p:attrNameLst>
                                          <p:attrName>ppt_y</p:attrName>
                                        </p:attrNameLst>
                                      </p:cBhvr>
                                      <p:tavLst>
                                        <p:tav tm="0">
                                          <p:val>
                                            <p:strVal val="#ppt_y"/>
                                          </p:val>
                                        </p:tav>
                                        <p:tav tm="100000">
                                          <p:val>
                                            <p:strVal val="#ppt_y"/>
                                          </p:val>
                                        </p:tav>
                                      </p:tavLst>
                                    </p:anim>
                                    <p:animEffect transition="in" filter="wipe(right)" prLst="gradientSize: 0.1">
                                      <p:cBhvr>
                                        <p:cTn id="9" dur="1000"/>
                                        <p:tgtEl>
                                          <p:spTgt spid="11059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10595">
                                            <p:txEl>
                                              <p:pRg st="0" end="0"/>
                                            </p:txEl>
                                          </p:spTgt>
                                        </p:tgtEl>
                                        <p:attrNameLst>
                                          <p:attrName>style.visibility</p:attrName>
                                        </p:attrNameLst>
                                      </p:cBhvr>
                                      <p:to>
                                        <p:strVal val="visible"/>
                                      </p:to>
                                    </p:set>
                                    <p:animEffect transition="in" filter="fade">
                                      <p:cBhvr>
                                        <p:cTn id="14" dur="500"/>
                                        <p:tgtEl>
                                          <p:spTgt spid="110595">
                                            <p:txEl>
                                              <p:pRg st="0" end="0"/>
                                            </p:txEl>
                                          </p:spTgt>
                                        </p:tgtEl>
                                      </p:cBhvr>
                                    </p:animEffect>
                                    <p:anim calcmode="lin" valueType="num">
                                      <p:cBhvr>
                                        <p:cTn id="15" dur="500" fill="hold"/>
                                        <p:tgtEl>
                                          <p:spTgt spid="110595">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10595">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110595">
                                            <p:txEl>
                                              <p:pRg st="1" end="1"/>
                                            </p:txEl>
                                          </p:spTgt>
                                        </p:tgtEl>
                                        <p:attrNameLst>
                                          <p:attrName>style.visibility</p:attrName>
                                        </p:attrNameLst>
                                      </p:cBhvr>
                                      <p:to>
                                        <p:strVal val="visible"/>
                                      </p:to>
                                    </p:set>
                                    <p:animEffect transition="in" filter="fade">
                                      <p:cBhvr>
                                        <p:cTn id="21" dur="500"/>
                                        <p:tgtEl>
                                          <p:spTgt spid="110595">
                                            <p:txEl>
                                              <p:pRg st="1" end="1"/>
                                            </p:txEl>
                                          </p:spTgt>
                                        </p:tgtEl>
                                      </p:cBhvr>
                                    </p:animEffect>
                                    <p:anim calcmode="lin" valueType="num">
                                      <p:cBhvr>
                                        <p:cTn id="22" dur="500" fill="hold"/>
                                        <p:tgtEl>
                                          <p:spTgt spid="110595">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110595">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110595">
                                            <p:txEl>
                                              <p:pRg st="2" end="2"/>
                                            </p:txEl>
                                          </p:spTgt>
                                        </p:tgtEl>
                                        <p:attrNameLst>
                                          <p:attrName>style.visibility</p:attrName>
                                        </p:attrNameLst>
                                      </p:cBhvr>
                                      <p:to>
                                        <p:strVal val="visible"/>
                                      </p:to>
                                    </p:set>
                                    <p:animEffect transition="in" filter="fade">
                                      <p:cBhvr>
                                        <p:cTn id="28" dur="500"/>
                                        <p:tgtEl>
                                          <p:spTgt spid="110595">
                                            <p:txEl>
                                              <p:pRg st="2" end="2"/>
                                            </p:txEl>
                                          </p:spTgt>
                                        </p:tgtEl>
                                      </p:cBhvr>
                                    </p:animEffect>
                                    <p:anim calcmode="lin" valueType="num">
                                      <p:cBhvr>
                                        <p:cTn id="29" dur="500" fill="hold"/>
                                        <p:tgtEl>
                                          <p:spTgt spid="110595">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110595">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4" presetClass="entr" presetSubtype="0" fill="hold" grpId="0" nodeType="clickEffect">
                                  <p:stCondLst>
                                    <p:cond delay="0"/>
                                  </p:stCondLst>
                                  <p:childTnLst>
                                    <p:set>
                                      <p:cBhvr>
                                        <p:cTn id="34" dur="1" fill="hold">
                                          <p:stCondLst>
                                            <p:cond delay="0"/>
                                          </p:stCondLst>
                                        </p:cTn>
                                        <p:tgtEl>
                                          <p:spTgt spid="110595">
                                            <p:txEl>
                                              <p:pRg st="3" end="3"/>
                                            </p:txEl>
                                          </p:spTgt>
                                        </p:tgtEl>
                                        <p:attrNameLst>
                                          <p:attrName>style.visibility</p:attrName>
                                        </p:attrNameLst>
                                      </p:cBhvr>
                                      <p:to>
                                        <p:strVal val="visible"/>
                                      </p:to>
                                    </p:set>
                                    <p:animEffect transition="in" filter="fade">
                                      <p:cBhvr>
                                        <p:cTn id="35" dur="500"/>
                                        <p:tgtEl>
                                          <p:spTgt spid="110595">
                                            <p:txEl>
                                              <p:pRg st="3" end="3"/>
                                            </p:txEl>
                                          </p:spTgt>
                                        </p:tgtEl>
                                      </p:cBhvr>
                                    </p:animEffect>
                                    <p:anim calcmode="lin" valueType="num">
                                      <p:cBhvr>
                                        <p:cTn id="36" dur="500" fill="hold"/>
                                        <p:tgtEl>
                                          <p:spTgt spid="110595">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110595">
                                            <p:txEl>
                                              <p:pRg st="3" end="3"/>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4" grpId="0"/>
      <p:bldP spid="110595"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666" name="Rectangle 2">
            <a:extLst>
              <a:ext uri="{FF2B5EF4-FFF2-40B4-BE49-F238E27FC236}">
                <a16:creationId xmlns:a16="http://schemas.microsoft.com/office/drawing/2014/main" id="{A825C1F0-9908-4B1C-B50C-89E1FC8A9436}"/>
              </a:ext>
            </a:extLst>
          </p:cNvPr>
          <p:cNvSpPr>
            <a:spLocks noGrp="1" noChangeArrowheads="1"/>
          </p:cNvSpPr>
          <p:nvPr>
            <p:ph type="title"/>
          </p:nvPr>
        </p:nvSpPr>
        <p:spPr/>
        <p:txBody>
          <a:bodyPr/>
          <a:lstStyle/>
          <a:p>
            <a:r>
              <a:rPr lang="en-US" altLang="en-US"/>
              <a:t>Laboratory evaluation</a:t>
            </a:r>
          </a:p>
        </p:txBody>
      </p:sp>
      <p:sp>
        <p:nvSpPr>
          <p:cNvPr id="113667" name="Rectangle 3">
            <a:extLst>
              <a:ext uri="{FF2B5EF4-FFF2-40B4-BE49-F238E27FC236}">
                <a16:creationId xmlns:a16="http://schemas.microsoft.com/office/drawing/2014/main" id="{C05D04B4-3119-4B8C-B643-7876824CA722}"/>
              </a:ext>
            </a:extLst>
          </p:cNvPr>
          <p:cNvSpPr>
            <a:spLocks noGrp="1" noChangeArrowheads="1"/>
          </p:cNvSpPr>
          <p:nvPr>
            <p:ph type="body" idx="1"/>
          </p:nvPr>
        </p:nvSpPr>
        <p:spPr/>
        <p:txBody>
          <a:bodyPr>
            <a:normAutofit lnSpcReduction="10000"/>
          </a:bodyPr>
          <a:lstStyle/>
          <a:p>
            <a:r>
              <a:rPr lang="en-US" altLang="en-US" dirty="0"/>
              <a:t>DISCUSSION: What workup would you obtain if the patient has a high risk for sepsis?</a:t>
            </a:r>
          </a:p>
          <a:p>
            <a:pPr lvl="1"/>
            <a:r>
              <a:rPr lang="en-US" altLang="en-US" dirty="0"/>
              <a:t>CBC with differential, Inflammatory markers, Blood culture, Urinalysis and urine culture. </a:t>
            </a:r>
          </a:p>
          <a:p>
            <a:pPr lvl="1"/>
            <a:r>
              <a:rPr lang="en-US" altLang="en-US" dirty="0"/>
              <a:t>For neonates, altered mental status, or meningeal signs, perform lumbar puncture </a:t>
            </a:r>
          </a:p>
          <a:p>
            <a:pPr>
              <a:lnSpc>
                <a:spcPct val="90000"/>
              </a:lnSpc>
            </a:pPr>
            <a:r>
              <a:rPr lang="en-US" altLang="en-US" dirty="0"/>
              <a:t>DISCUSSION: What CSF tests do you send?</a:t>
            </a:r>
          </a:p>
          <a:p>
            <a:pPr lvl="1">
              <a:lnSpc>
                <a:spcPct val="90000"/>
              </a:lnSpc>
            </a:pPr>
            <a:r>
              <a:rPr lang="en-US" altLang="en-US" sz="2200" dirty="0"/>
              <a:t>Gram stain and culture</a:t>
            </a:r>
          </a:p>
          <a:p>
            <a:pPr lvl="1">
              <a:lnSpc>
                <a:spcPct val="90000"/>
              </a:lnSpc>
            </a:pPr>
            <a:r>
              <a:rPr lang="en-US" altLang="en-US" sz="2200" dirty="0"/>
              <a:t>Cell count and differential</a:t>
            </a:r>
          </a:p>
          <a:p>
            <a:pPr lvl="1">
              <a:lnSpc>
                <a:spcPct val="90000"/>
              </a:lnSpc>
            </a:pPr>
            <a:r>
              <a:rPr lang="en-US" altLang="en-US" sz="2200" dirty="0"/>
              <a:t>Protein and glucose</a:t>
            </a:r>
          </a:p>
          <a:p>
            <a:pPr lvl="1">
              <a:lnSpc>
                <a:spcPct val="90000"/>
              </a:lnSpc>
            </a:pPr>
            <a:r>
              <a:rPr lang="en-US" altLang="en-US" sz="2200" dirty="0"/>
              <a:t>Extra tube for additional studies</a:t>
            </a:r>
          </a:p>
          <a:p>
            <a:pPr lvl="2">
              <a:lnSpc>
                <a:spcPct val="90000"/>
              </a:lnSpc>
            </a:pPr>
            <a:r>
              <a:rPr lang="en-US" altLang="en-US" sz="2200" dirty="0"/>
              <a:t>Meningitis PCR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13666"/>
                                        </p:tgtEl>
                                        <p:attrNameLst>
                                          <p:attrName>style.visibility</p:attrName>
                                        </p:attrNameLst>
                                      </p:cBhvr>
                                      <p:to>
                                        <p:strVal val="visible"/>
                                      </p:to>
                                    </p:set>
                                    <p:anim calcmode="lin" valueType="num">
                                      <p:cBhvr>
                                        <p:cTn id="7" dur="1000" fill="hold"/>
                                        <p:tgtEl>
                                          <p:spTgt spid="113666"/>
                                        </p:tgtEl>
                                        <p:attrNameLst>
                                          <p:attrName>ppt_x</p:attrName>
                                        </p:attrNameLst>
                                      </p:cBhvr>
                                      <p:tavLst>
                                        <p:tav tm="0">
                                          <p:val>
                                            <p:strVal val="#ppt_x-.2"/>
                                          </p:val>
                                        </p:tav>
                                        <p:tav tm="100000">
                                          <p:val>
                                            <p:strVal val="#ppt_x"/>
                                          </p:val>
                                        </p:tav>
                                      </p:tavLst>
                                    </p:anim>
                                    <p:anim calcmode="lin" valueType="num">
                                      <p:cBhvr>
                                        <p:cTn id="8" dur="1000" fill="hold"/>
                                        <p:tgtEl>
                                          <p:spTgt spid="11366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1366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13667">
                                            <p:txEl>
                                              <p:pRg st="0" end="0"/>
                                            </p:txEl>
                                          </p:spTgt>
                                        </p:tgtEl>
                                        <p:attrNameLst>
                                          <p:attrName>style.visibility</p:attrName>
                                        </p:attrNameLst>
                                      </p:cBhvr>
                                      <p:to>
                                        <p:strVal val="visible"/>
                                      </p:to>
                                    </p:set>
                                    <p:animEffect transition="in" filter="fade">
                                      <p:cBhvr>
                                        <p:cTn id="14" dur="500"/>
                                        <p:tgtEl>
                                          <p:spTgt spid="113667">
                                            <p:txEl>
                                              <p:pRg st="0" end="0"/>
                                            </p:txEl>
                                          </p:spTgt>
                                        </p:tgtEl>
                                      </p:cBhvr>
                                    </p:animEffect>
                                    <p:anim calcmode="lin" valueType="num">
                                      <p:cBhvr>
                                        <p:cTn id="15" dur="500" fill="hold"/>
                                        <p:tgtEl>
                                          <p:spTgt spid="113667">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13667">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113667">
                                            <p:txEl>
                                              <p:pRg st="1" end="1"/>
                                            </p:txEl>
                                          </p:spTgt>
                                        </p:tgtEl>
                                        <p:attrNameLst>
                                          <p:attrName>style.visibility</p:attrName>
                                        </p:attrNameLst>
                                      </p:cBhvr>
                                      <p:to>
                                        <p:strVal val="visible"/>
                                      </p:to>
                                    </p:set>
                                    <p:animEffect transition="in" filter="fade">
                                      <p:cBhvr>
                                        <p:cTn id="21" dur="500"/>
                                        <p:tgtEl>
                                          <p:spTgt spid="113667">
                                            <p:txEl>
                                              <p:pRg st="1" end="1"/>
                                            </p:txEl>
                                          </p:spTgt>
                                        </p:tgtEl>
                                      </p:cBhvr>
                                    </p:animEffect>
                                    <p:anim calcmode="lin" valueType="num">
                                      <p:cBhvr>
                                        <p:cTn id="22" dur="500" fill="hold"/>
                                        <p:tgtEl>
                                          <p:spTgt spid="113667">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113667">
                                            <p:txEl>
                                              <p:pRg st="1" end="1"/>
                                            </p:txEl>
                                          </p:spTgt>
                                        </p:tgtEl>
                                        <p:attrNameLst>
                                          <p:attrName>ppt_y</p:attrName>
                                        </p:attrNameLst>
                                      </p:cBhvr>
                                      <p:tavLst>
                                        <p:tav tm="0">
                                          <p:val>
                                            <p:strVal val="#ppt_y+.05"/>
                                          </p:val>
                                        </p:tav>
                                        <p:tav tm="100000">
                                          <p:val>
                                            <p:strVal val="#ppt_y"/>
                                          </p:val>
                                        </p:tav>
                                      </p:tavLst>
                                    </p:anim>
                                  </p:childTnLst>
                                </p:cTn>
                              </p:par>
                              <p:par>
                                <p:cTn id="24" presetID="44" presetClass="entr" presetSubtype="0" fill="hold" grpId="0" nodeType="withEffect">
                                  <p:stCondLst>
                                    <p:cond delay="0"/>
                                  </p:stCondLst>
                                  <p:childTnLst>
                                    <p:set>
                                      <p:cBhvr>
                                        <p:cTn id="25" dur="1" fill="hold">
                                          <p:stCondLst>
                                            <p:cond delay="0"/>
                                          </p:stCondLst>
                                        </p:cTn>
                                        <p:tgtEl>
                                          <p:spTgt spid="113667">
                                            <p:txEl>
                                              <p:pRg st="2" end="2"/>
                                            </p:txEl>
                                          </p:spTgt>
                                        </p:tgtEl>
                                        <p:attrNameLst>
                                          <p:attrName>style.visibility</p:attrName>
                                        </p:attrNameLst>
                                      </p:cBhvr>
                                      <p:to>
                                        <p:strVal val="visible"/>
                                      </p:to>
                                    </p:set>
                                    <p:animEffect transition="in" filter="fade">
                                      <p:cBhvr>
                                        <p:cTn id="26" dur="500"/>
                                        <p:tgtEl>
                                          <p:spTgt spid="113667">
                                            <p:txEl>
                                              <p:pRg st="2" end="2"/>
                                            </p:txEl>
                                          </p:spTgt>
                                        </p:tgtEl>
                                      </p:cBhvr>
                                    </p:animEffect>
                                    <p:anim calcmode="lin" valueType="num">
                                      <p:cBhvr>
                                        <p:cTn id="27" dur="500" fill="hold"/>
                                        <p:tgtEl>
                                          <p:spTgt spid="113667">
                                            <p:txEl>
                                              <p:pRg st="2" end="2"/>
                                            </p:txEl>
                                          </p:spTgt>
                                        </p:tgtEl>
                                        <p:attrNameLst>
                                          <p:attrName>ppt_x</p:attrName>
                                        </p:attrNameLst>
                                      </p:cBhvr>
                                      <p:tavLst>
                                        <p:tav tm="0">
                                          <p:val>
                                            <p:strVal val="#ppt_x"/>
                                          </p:val>
                                        </p:tav>
                                        <p:tav tm="100000">
                                          <p:val>
                                            <p:strVal val="#ppt_x"/>
                                          </p:val>
                                        </p:tav>
                                      </p:tavLst>
                                    </p:anim>
                                    <p:anim calcmode="lin" valueType="num">
                                      <p:cBhvr>
                                        <p:cTn id="28" dur="500" fill="hold"/>
                                        <p:tgtEl>
                                          <p:spTgt spid="113667">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4" presetClass="entr" presetSubtype="0" fill="hold" grpId="0" nodeType="clickEffect">
                                  <p:stCondLst>
                                    <p:cond delay="0"/>
                                  </p:stCondLst>
                                  <p:childTnLst>
                                    <p:set>
                                      <p:cBhvr>
                                        <p:cTn id="32" dur="1" fill="hold">
                                          <p:stCondLst>
                                            <p:cond delay="0"/>
                                          </p:stCondLst>
                                        </p:cTn>
                                        <p:tgtEl>
                                          <p:spTgt spid="113667">
                                            <p:txEl>
                                              <p:pRg st="3" end="3"/>
                                            </p:txEl>
                                          </p:spTgt>
                                        </p:tgtEl>
                                        <p:attrNameLst>
                                          <p:attrName>style.visibility</p:attrName>
                                        </p:attrNameLst>
                                      </p:cBhvr>
                                      <p:to>
                                        <p:strVal val="visible"/>
                                      </p:to>
                                    </p:set>
                                    <p:animEffect transition="in" filter="fade">
                                      <p:cBhvr>
                                        <p:cTn id="33" dur="500"/>
                                        <p:tgtEl>
                                          <p:spTgt spid="113667">
                                            <p:txEl>
                                              <p:pRg st="3" end="3"/>
                                            </p:txEl>
                                          </p:spTgt>
                                        </p:tgtEl>
                                      </p:cBhvr>
                                    </p:animEffect>
                                    <p:anim calcmode="lin" valueType="num">
                                      <p:cBhvr>
                                        <p:cTn id="34" dur="500" fill="hold"/>
                                        <p:tgtEl>
                                          <p:spTgt spid="113667">
                                            <p:txEl>
                                              <p:pRg st="3" end="3"/>
                                            </p:txEl>
                                          </p:spTgt>
                                        </p:tgtEl>
                                        <p:attrNameLst>
                                          <p:attrName>ppt_x</p:attrName>
                                        </p:attrNameLst>
                                      </p:cBhvr>
                                      <p:tavLst>
                                        <p:tav tm="0">
                                          <p:val>
                                            <p:strVal val="#ppt_x"/>
                                          </p:val>
                                        </p:tav>
                                        <p:tav tm="100000">
                                          <p:val>
                                            <p:strVal val="#ppt_x"/>
                                          </p:val>
                                        </p:tav>
                                      </p:tavLst>
                                    </p:anim>
                                    <p:anim calcmode="lin" valueType="num">
                                      <p:cBhvr>
                                        <p:cTn id="35" dur="500" fill="hold"/>
                                        <p:tgtEl>
                                          <p:spTgt spid="113667">
                                            <p:txEl>
                                              <p:pRg st="3" end="3"/>
                                            </p:txEl>
                                          </p:spTgt>
                                        </p:tgtEl>
                                        <p:attrNameLst>
                                          <p:attrName>ppt_y</p:attrName>
                                        </p:attrNameLst>
                                      </p:cBhvr>
                                      <p:tavLst>
                                        <p:tav tm="0">
                                          <p:val>
                                            <p:strVal val="#ppt_y+.05"/>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44" presetClass="entr" presetSubtype="0" fill="hold" grpId="0" nodeType="clickEffect">
                                  <p:stCondLst>
                                    <p:cond delay="0"/>
                                  </p:stCondLst>
                                  <p:childTnLst>
                                    <p:set>
                                      <p:cBhvr>
                                        <p:cTn id="39" dur="1" fill="hold">
                                          <p:stCondLst>
                                            <p:cond delay="0"/>
                                          </p:stCondLst>
                                        </p:cTn>
                                        <p:tgtEl>
                                          <p:spTgt spid="113667">
                                            <p:txEl>
                                              <p:pRg st="4" end="4"/>
                                            </p:txEl>
                                          </p:spTgt>
                                        </p:tgtEl>
                                        <p:attrNameLst>
                                          <p:attrName>style.visibility</p:attrName>
                                        </p:attrNameLst>
                                      </p:cBhvr>
                                      <p:to>
                                        <p:strVal val="visible"/>
                                      </p:to>
                                    </p:set>
                                    <p:animEffect transition="in" filter="fade">
                                      <p:cBhvr>
                                        <p:cTn id="40" dur="500"/>
                                        <p:tgtEl>
                                          <p:spTgt spid="113667">
                                            <p:txEl>
                                              <p:pRg st="4" end="4"/>
                                            </p:txEl>
                                          </p:spTgt>
                                        </p:tgtEl>
                                      </p:cBhvr>
                                    </p:animEffect>
                                    <p:anim calcmode="lin" valueType="num">
                                      <p:cBhvr>
                                        <p:cTn id="41" dur="500" fill="hold"/>
                                        <p:tgtEl>
                                          <p:spTgt spid="113667">
                                            <p:txEl>
                                              <p:pRg st="4" end="4"/>
                                            </p:txEl>
                                          </p:spTgt>
                                        </p:tgtEl>
                                        <p:attrNameLst>
                                          <p:attrName>ppt_x</p:attrName>
                                        </p:attrNameLst>
                                      </p:cBhvr>
                                      <p:tavLst>
                                        <p:tav tm="0">
                                          <p:val>
                                            <p:strVal val="#ppt_x"/>
                                          </p:val>
                                        </p:tav>
                                        <p:tav tm="100000">
                                          <p:val>
                                            <p:strVal val="#ppt_x"/>
                                          </p:val>
                                        </p:tav>
                                      </p:tavLst>
                                    </p:anim>
                                    <p:anim calcmode="lin" valueType="num">
                                      <p:cBhvr>
                                        <p:cTn id="42" dur="500" fill="hold"/>
                                        <p:tgtEl>
                                          <p:spTgt spid="113667">
                                            <p:txEl>
                                              <p:pRg st="4" end="4"/>
                                            </p:txEl>
                                          </p:spTgt>
                                        </p:tgtEl>
                                        <p:attrNameLst>
                                          <p:attrName>ppt_y</p:attrName>
                                        </p:attrNameLst>
                                      </p:cBhvr>
                                      <p:tavLst>
                                        <p:tav tm="0">
                                          <p:val>
                                            <p:strVal val="#ppt_y+.05"/>
                                          </p:val>
                                        </p:tav>
                                        <p:tav tm="100000">
                                          <p:val>
                                            <p:strVal val="#ppt_y"/>
                                          </p:val>
                                        </p:tav>
                                      </p:tavLst>
                                    </p:anim>
                                  </p:childTnLst>
                                </p:cTn>
                              </p:par>
                              <p:par>
                                <p:cTn id="43" presetID="44" presetClass="entr" presetSubtype="0" fill="hold" grpId="0" nodeType="withEffect">
                                  <p:stCondLst>
                                    <p:cond delay="0"/>
                                  </p:stCondLst>
                                  <p:childTnLst>
                                    <p:set>
                                      <p:cBhvr>
                                        <p:cTn id="44" dur="1" fill="hold">
                                          <p:stCondLst>
                                            <p:cond delay="0"/>
                                          </p:stCondLst>
                                        </p:cTn>
                                        <p:tgtEl>
                                          <p:spTgt spid="113667">
                                            <p:txEl>
                                              <p:pRg st="5" end="5"/>
                                            </p:txEl>
                                          </p:spTgt>
                                        </p:tgtEl>
                                        <p:attrNameLst>
                                          <p:attrName>style.visibility</p:attrName>
                                        </p:attrNameLst>
                                      </p:cBhvr>
                                      <p:to>
                                        <p:strVal val="visible"/>
                                      </p:to>
                                    </p:set>
                                    <p:animEffect transition="in" filter="fade">
                                      <p:cBhvr>
                                        <p:cTn id="45" dur="500"/>
                                        <p:tgtEl>
                                          <p:spTgt spid="113667">
                                            <p:txEl>
                                              <p:pRg st="5" end="5"/>
                                            </p:txEl>
                                          </p:spTgt>
                                        </p:tgtEl>
                                      </p:cBhvr>
                                    </p:animEffect>
                                    <p:anim calcmode="lin" valueType="num">
                                      <p:cBhvr>
                                        <p:cTn id="46" dur="500" fill="hold"/>
                                        <p:tgtEl>
                                          <p:spTgt spid="113667">
                                            <p:txEl>
                                              <p:pRg st="5" end="5"/>
                                            </p:txEl>
                                          </p:spTgt>
                                        </p:tgtEl>
                                        <p:attrNameLst>
                                          <p:attrName>ppt_x</p:attrName>
                                        </p:attrNameLst>
                                      </p:cBhvr>
                                      <p:tavLst>
                                        <p:tav tm="0">
                                          <p:val>
                                            <p:strVal val="#ppt_x"/>
                                          </p:val>
                                        </p:tav>
                                        <p:tav tm="100000">
                                          <p:val>
                                            <p:strVal val="#ppt_x"/>
                                          </p:val>
                                        </p:tav>
                                      </p:tavLst>
                                    </p:anim>
                                    <p:anim calcmode="lin" valueType="num">
                                      <p:cBhvr>
                                        <p:cTn id="47" dur="500" fill="hold"/>
                                        <p:tgtEl>
                                          <p:spTgt spid="113667">
                                            <p:txEl>
                                              <p:pRg st="5" end="5"/>
                                            </p:txEl>
                                          </p:spTgt>
                                        </p:tgtEl>
                                        <p:attrNameLst>
                                          <p:attrName>ppt_y</p:attrName>
                                        </p:attrNameLst>
                                      </p:cBhvr>
                                      <p:tavLst>
                                        <p:tav tm="0">
                                          <p:val>
                                            <p:strVal val="#ppt_y+.05"/>
                                          </p:val>
                                        </p:tav>
                                        <p:tav tm="100000">
                                          <p:val>
                                            <p:strVal val="#ppt_y"/>
                                          </p:val>
                                        </p:tav>
                                      </p:tavLst>
                                    </p:anim>
                                  </p:childTnLst>
                                </p:cTn>
                              </p:par>
                              <p:par>
                                <p:cTn id="48" presetID="44" presetClass="entr" presetSubtype="0" fill="hold" grpId="0" nodeType="withEffect">
                                  <p:stCondLst>
                                    <p:cond delay="0"/>
                                  </p:stCondLst>
                                  <p:childTnLst>
                                    <p:set>
                                      <p:cBhvr>
                                        <p:cTn id="49" dur="1" fill="hold">
                                          <p:stCondLst>
                                            <p:cond delay="0"/>
                                          </p:stCondLst>
                                        </p:cTn>
                                        <p:tgtEl>
                                          <p:spTgt spid="113667">
                                            <p:txEl>
                                              <p:pRg st="6" end="6"/>
                                            </p:txEl>
                                          </p:spTgt>
                                        </p:tgtEl>
                                        <p:attrNameLst>
                                          <p:attrName>style.visibility</p:attrName>
                                        </p:attrNameLst>
                                      </p:cBhvr>
                                      <p:to>
                                        <p:strVal val="visible"/>
                                      </p:to>
                                    </p:set>
                                    <p:animEffect transition="in" filter="fade">
                                      <p:cBhvr>
                                        <p:cTn id="50" dur="500"/>
                                        <p:tgtEl>
                                          <p:spTgt spid="113667">
                                            <p:txEl>
                                              <p:pRg st="6" end="6"/>
                                            </p:txEl>
                                          </p:spTgt>
                                        </p:tgtEl>
                                      </p:cBhvr>
                                    </p:animEffect>
                                    <p:anim calcmode="lin" valueType="num">
                                      <p:cBhvr>
                                        <p:cTn id="51" dur="500" fill="hold"/>
                                        <p:tgtEl>
                                          <p:spTgt spid="113667">
                                            <p:txEl>
                                              <p:pRg st="6" end="6"/>
                                            </p:txEl>
                                          </p:spTgt>
                                        </p:tgtEl>
                                        <p:attrNameLst>
                                          <p:attrName>ppt_x</p:attrName>
                                        </p:attrNameLst>
                                      </p:cBhvr>
                                      <p:tavLst>
                                        <p:tav tm="0">
                                          <p:val>
                                            <p:strVal val="#ppt_x"/>
                                          </p:val>
                                        </p:tav>
                                        <p:tav tm="100000">
                                          <p:val>
                                            <p:strVal val="#ppt_x"/>
                                          </p:val>
                                        </p:tav>
                                      </p:tavLst>
                                    </p:anim>
                                    <p:anim calcmode="lin" valueType="num">
                                      <p:cBhvr>
                                        <p:cTn id="52" dur="500" fill="hold"/>
                                        <p:tgtEl>
                                          <p:spTgt spid="113667">
                                            <p:txEl>
                                              <p:pRg st="6" end="6"/>
                                            </p:txEl>
                                          </p:spTgt>
                                        </p:tgtEl>
                                        <p:attrNameLst>
                                          <p:attrName>ppt_y</p:attrName>
                                        </p:attrNameLst>
                                      </p:cBhvr>
                                      <p:tavLst>
                                        <p:tav tm="0">
                                          <p:val>
                                            <p:strVal val="#ppt_y+.05"/>
                                          </p:val>
                                        </p:tav>
                                        <p:tav tm="100000">
                                          <p:val>
                                            <p:strVal val="#ppt_y"/>
                                          </p:val>
                                        </p:tav>
                                      </p:tavLst>
                                    </p:anim>
                                  </p:childTnLst>
                                </p:cTn>
                              </p:par>
                              <p:par>
                                <p:cTn id="53" presetID="44" presetClass="entr" presetSubtype="0" fill="hold" grpId="0" nodeType="withEffect">
                                  <p:stCondLst>
                                    <p:cond delay="0"/>
                                  </p:stCondLst>
                                  <p:childTnLst>
                                    <p:set>
                                      <p:cBhvr>
                                        <p:cTn id="54" dur="1" fill="hold">
                                          <p:stCondLst>
                                            <p:cond delay="0"/>
                                          </p:stCondLst>
                                        </p:cTn>
                                        <p:tgtEl>
                                          <p:spTgt spid="113667">
                                            <p:txEl>
                                              <p:pRg st="7" end="7"/>
                                            </p:txEl>
                                          </p:spTgt>
                                        </p:tgtEl>
                                        <p:attrNameLst>
                                          <p:attrName>style.visibility</p:attrName>
                                        </p:attrNameLst>
                                      </p:cBhvr>
                                      <p:to>
                                        <p:strVal val="visible"/>
                                      </p:to>
                                    </p:set>
                                    <p:animEffect transition="in" filter="fade">
                                      <p:cBhvr>
                                        <p:cTn id="55" dur="500"/>
                                        <p:tgtEl>
                                          <p:spTgt spid="113667">
                                            <p:txEl>
                                              <p:pRg st="7" end="7"/>
                                            </p:txEl>
                                          </p:spTgt>
                                        </p:tgtEl>
                                      </p:cBhvr>
                                    </p:animEffect>
                                    <p:anim calcmode="lin" valueType="num">
                                      <p:cBhvr>
                                        <p:cTn id="56" dur="500" fill="hold"/>
                                        <p:tgtEl>
                                          <p:spTgt spid="113667">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113667">
                                            <p:txEl>
                                              <p:pRg st="7" end="7"/>
                                            </p:txEl>
                                          </p:spTgt>
                                        </p:tgtEl>
                                        <p:attrNameLst>
                                          <p:attrName>ppt_y</p:attrName>
                                        </p:attrNameLst>
                                      </p:cBhvr>
                                      <p:tavLst>
                                        <p:tav tm="0">
                                          <p:val>
                                            <p:strVal val="#ppt_y+.05"/>
                                          </p:val>
                                        </p:tav>
                                        <p:tav tm="100000">
                                          <p:val>
                                            <p:strVal val="#ppt_y"/>
                                          </p:val>
                                        </p:tav>
                                      </p:tavLst>
                                    </p:anim>
                                  </p:childTnLst>
                                </p:cTn>
                              </p:par>
                              <p:par>
                                <p:cTn id="58" presetID="44" presetClass="entr" presetSubtype="0" fill="hold" grpId="0" nodeType="withEffect">
                                  <p:stCondLst>
                                    <p:cond delay="0"/>
                                  </p:stCondLst>
                                  <p:childTnLst>
                                    <p:set>
                                      <p:cBhvr>
                                        <p:cTn id="59" dur="1" fill="hold">
                                          <p:stCondLst>
                                            <p:cond delay="0"/>
                                          </p:stCondLst>
                                        </p:cTn>
                                        <p:tgtEl>
                                          <p:spTgt spid="113667">
                                            <p:txEl>
                                              <p:pRg st="8" end="8"/>
                                            </p:txEl>
                                          </p:spTgt>
                                        </p:tgtEl>
                                        <p:attrNameLst>
                                          <p:attrName>style.visibility</p:attrName>
                                        </p:attrNameLst>
                                      </p:cBhvr>
                                      <p:to>
                                        <p:strVal val="visible"/>
                                      </p:to>
                                    </p:set>
                                    <p:animEffect transition="in" filter="fade">
                                      <p:cBhvr>
                                        <p:cTn id="60" dur="500"/>
                                        <p:tgtEl>
                                          <p:spTgt spid="113667">
                                            <p:txEl>
                                              <p:pRg st="8" end="8"/>
                                            </p:txEl>
                                          </p:spTgt>
                                        </p:tgtEl>
                                      </p:cBhvr>
                                    </p:animEffect>
                                    <p:anim calcmode="lin" valueType="num">
                                      <p:cBhvr>
                                        <p:cTn id="61" dur="500" fill="hold"/>
                                        <p:tgtEl>
                                          <p:spTgt spid="113667">
                                            <p:txEl>
                                              <p:pRg st="8" end="8"/>
                                            </p:txEl>
                                          </p:spTgt>
                                        </p:tgtEl>
                                        <p:attrNameLst>
                                          <p:attrName>ppt_x</p:attrName>
                                        </p:attrNameLst>
                                      </p:cBhvr>
                                      <p:tavLst>
                                        <p:tav tm="0">
                                          <p:val>
                                            <p:strVal val="#ppt_x"/>
                                          </p:val>
                                        </p:tav>
                                        <p:tav tm="100000">
                                          <p:val>
                                            <p:strVal val="#ppt_x"/>
                                          </p:val>
                                        </p:tav>
                                      </p:tavLst>
                                    </p:anim>
                                    <p:anim calcmode="lin" valueType="num">
                                      <p:cBhvr>
                                        <p:cTn id="62" dur="500" fill="hold"/>
                                        <p:tgtEl>
                                          <p:spTgt spid="113667">
                                            <p:txEl>
                                              <p:pRg st="8" end="8"/>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6" grpId="0"/>
      <p:bldP spid="113667"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ounded Rectangle 14">
            <a:extLst>
              <a:ext uri="{FF2B5EF4-FFF2-40B4-BE49-F238E27FC236}">
                <a16:creationId xmlns:a16="http://schemas.microsoft.com/office/drawing/2014/main" id="{843DD86A-8FAA-443F-9211-42A2AE8A79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6008" y="0"/>
            <a:ext cx="7555992" cy="6858000"/>
          </a:xfrm>
          <a:prstGeom prst="roundRect">
            <a:avLst>
              <a:gd name="adj" fmla="val 0"/>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C2A13AAE-18EB-4BDF-BAF7-F2F97B8D00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solidFill>
            <a:schemeClr val="tx1"/>
          </a:solidFill>
          <a:ln>
            <a:noFill/>
          </a:ln>
          <a:effectLst>
            <a:outerShdw blurRad="635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7" name="Picture 76">
            <a:extLst>
              <a:ext uri="{FF2B5EF4-FFF2-40B4-BE49-F238E27FC236}">
                <a16:creationId xmlns:a16="http://schemas.microsoft.com/office/drawing/2014/main" id="{0F5C1B21-B0DB-4206-99EE-C13D67038B9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1975"/>
          <a:stretch/>
        </p:blipFill>
        <p:spPr>
          <a:xfrm>
            <a:off x="0" y="0"/>
            <a:ext cx="4636008" cy="1441450"/>
          </a:xfrm>
          <a:prstGeom prst="rect">
            <a:avLst/>
          </a:prstGeom>
        </p:spPr>
      </p:pic>
      <p:pic>
        <p:nvPicPr>
          <p:cNvPr id="79" name="Picture 78">
            <a:extLst>
              <a:ext uri="{FF2B5EF4-FFF2-40B4-BE49-F238E27FC236}">
                <a16:creationId xmlns:a16="http://schemas.microsoft.com/office/drawing/2014/main" id="{49261589-06E9-4B7C-A8F1-26648507B77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r="61975"/>
          <a:stretch/>
        </p:blipFill>
        <p:spPr>
          <a:xfrm>
            <a:off x="0" y="4375150"/>
            <a:ext cx="4636008" cy="2482850"/>
          </a:xfrm>
          <a:prstGeom prst="rect">
            <a:avLst/>
          </a:prstGeom>
        </p:spPr>
      </p:pic>
      <p:sp>
        <p:nvSpPr>
          <p:cNvPr id="24578" name="Rectangle 2">
            <a:extLst>
              <a:ext uri="{FF2B5EF4-FFF2-40B4-BE49-F238E27FC236}">
                <a16:creationId xmlns:a16="http://schemas.microsoft.com/office/drawing/2014/main" id="{F0FC8272-9E79-450B-B5B3-4A145ACABFE2}"/>
              </a:ext>
            </a:extLst>
          </p:cNvPr>
          <p:cNvSpPr>
            <a:spLocks noGrp="1" noChangeArrowheads="1"/>
          </p:cNvSpPr>
          <p:nvPr>
            <p:ph type="title"/>
          </p:nvPr>
        </p:nvSpPr>
        <p:spPr>
          <a:xfrm>
            <a:off x="685800" y="1066163"/>
            <a:ext cx="3306744" cy="5148371"/>
          </a:xfrm>
        </p:spPr>
        <p:txBody>
          <a:bodyPr>
            <a:normAutofit/>
          </a:bodyPr>
          <a:lstStyle/>
          <a:p>
            <a:r>
              <a:rPr lang="en-US" altLang="en-US">
                <a:solidFill>
                  <a:schemeClr val="bg1"/>
                </a:solidFill>
              </a:rPr>
              <a:t>Treatment for non-high risk patients</a:t>
            </a:r>
          </a:p>
        </p:txBody>
      </p:sp>
      <p:graphicFrame>
        <p:nvGraphicFramePr>
          <p:cNvPr id="24581" name="Rectangle 3">
            <a:extLst>
              <a:ext uri="{FF2B5EF4-FFF2-40B4-BE49-F238E27FC236}">
                <a16:creationId xmlns:a16="http://schemas.microsoft.com/office/drawing/2014/main" id="{2B212A6A-DF12-4371-8190-D9F552DB13EF}"/>
              </a:ext>
            </a:extLst>
          </p:cNvPr>
          <p:cNvGraphicFramePr/>
          <p:nvPr>
            <p:extLst>
              <p:ext uri="{D42A27DB-BD31-4B8C-83A1-F6EECF244321}">
                <p14:modId xmlns:p14="http://schemas.microsoft.com/office/powerpoint/2010/main" val="2648239273"/>
              </p:ext>
            </p:extLst>
          </p:nvPr>
        </p:nvGraphicFramePr>
        <p:xfrm>
          <a:off x="5279472" y="746125"/>
          <a:ext cx="6290226" cy="544774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92E70647-59BF-41C5-8AA1-1723E9286BBA}"/>
              </a:ext>
            </a:extLst>
          </p:cNvPr>
          <p:cNvSpPr>
            <a:spLocks noGrp="1" noChangeArrowheads="1"/>
          </p:cNvSpPr>
          <p:nvPr>
            <p:ph type="title"/>
          </p:nvPr>
        </p:nvSpPr>
        <p:spPr/>
        <p:txBody>
          <a:bodyPr/>
          <a:lstStyle/>
          <a:p>
            <a:r>
              <a:rPr lang="en-US" altLang="en-US"/>
              <a:t>Treatment for patients with central lines </a:t>
            </a:r>
          </a:p>
        </p:txBody>
      </p:sp>
      <p:sp>
        <p:nvSpPr>
          <p:cNvPr id="25603" name="Rectangle 3">
            <a:extLst>
              <a:ext uri="{FF2B5EF4-FFF2-40B4-BE49-F238E27FC236}">
                <a16:creationId xmlns:a16="http://schemas.microsoft.com/office/drawing/2014/main" id="{65B3E320-3AC1-4505-AACF-040BC0724CB1}"/>
              </a:ext>
            </a:extLst>
          </p:cNvPr>
          <p:cNvSpPr>
            <a:spLocks noGrp="1" noChangeArrowheads="1"/>
          </p:cNvSpPr>
          <p:nvPr>
            <p:ph type="body" idx="1"/>
          </p:nvPr>
        </p:nvSpPr>
        <p:spPr/>
        <p:txBody>
          <a:bodyPr/>
          <a:lstStyle/>
          <a:p>
            <a:r>
              <a:rPr lang="en-US" altLang="en-US" dirty="0"/>
              <a:t>DISCUSSION: What antibiotics would you choose empirically? </a:t>
            </a:r>
          </a:p>
          <a:p>
            <a:r>
              <a:rPr lang="en-US" altLang="en-US" dirty="0"/>
              <a:t>Ceftriaxone and Vancomycin to provide coverage for gram positive and gram negative infections</a:t>
            </a:r>
          </a:p>
          <a:p>
            <a:pPr lvl="1"/>
            <a:r>
              <a:rPr lang="en-US" altLang="en-US" dirty="0"/>
              <a:t>Consider broadening to include Cefepime for pseudomonal coverage in immunocompromised individuals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60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98A171C9-3259-4628-A447-6904F116EEA3}"/>
              </a:ext>
            </a:extLst>
          </p:cNvPr>
          <p:cNvSpPr>
            <a:spLocks noGrp="1" noChangeArrowheads="1"/>
          </p:cNvSpPr>
          <p:nvPr>
            <p:ph type="title"/>
          </p:nvPr>
        </p:nvSpPr>
        <p:spPr/>
        <p:txBody>
          <a:bodyPr/>
          <a:lstStyle/>
          <a:p>
            <a:r>
              <a:rPr lang="en-US" altLang="en-US"/>
              <a:t>Treatment for neonates ≤ 2 months </a:t>
            </a:r>
          </a:p>
        </p:txBody>
      </p:sp>
      <p:sp>
        <p:nvSpPr>
          <p:cNvPr id="26627" name="Rectangle 3">
            <a:extLst>
              <a:ext uri="{FF2B5EF4-FFF2-40B4-BE49-F238E27FC236}">
                <a16:creationId xmlns:a16="http://schemas.microsoft.com/office/drawing/2014/main" id="{EEBC3239-3B19-4276-92BB-0E8AF07FF9D0}"/>
              </a:ext>
            </a:extLst>
          </p:cNvPr>
          <p:cNvSpPr>
            <a:spLocks noGrp="1" noChangeArrowheads="1"/>
          </p:cNvSpPr>
          <p:nvPr>
            <p:ph type="body" idx="1"/>
          </p:nvPr>
        </p:nvSpPr>
        <p:spPr/>
        <p:txBody>
          <a:bodyPr/>
          <a:lstStyle/>
          <a:p>
            <a:pPr eaLnBrk="1" hangingPunct="1">
              <a:lnSpc>
                <a:spcPct val="90000"/>
              </a:lnSpc>
            </a:pPr>
            <a:r>
              <a:rPr lang="en-US" altLang="en-US" dirty="0"/>
              <a:t>If &lt; 28 days old (most common infections are E. Coli, Group B strep, </a:t>
            </a:r>
            <a:r>
              <a:rPr lang="en-US" altLang="en-US" dirty="0" err="1"/>
              <a:t>Enteroccocus</a:t>
            </a:r>
            <a:r>
              <a:rPr lang="en-US" altLang="en-US" dirty="0"/>
              <a:t>, Enterobacter, Klebsiella, Listeria) </a:t>
            </a:r>
          </a:p>
          <a:p>
            <a:pPr lvl="1" eaLnBrk="1" hangingPunct="1">
              <a:lnSpc>
                <a:spcPct val="90000"/>
              </a:lnSpc>
            </a:pPr>
            <a:r>
              <a:rPr lang="en-US" altLang="en-US" dirty="0"/>
              <a:t>Ampicillin </a:t>
            </a:r>
            <a:r>
              <a:rPr lang="en-US" altLang="en-US" b="1" dirty="0"/>
              <a:t>AND</a:t>
            </a:r>
            <a:r>
              <a:rPr lang="en-US" altLang="en-US" dirty="0"/>
              <a:t> gentamicin</a:t>
            </a:r>
          </a:p>
          <a:p>
            <a:pPr lvl="1"/>
            <a:r>
              <a:rPr lang="en-US" altLang="en-US" dirty="0"/>
              <a:t>Consider acyclovir</a:t>
            </a:r>
          </a:p>
          <a:p>
            <a:r>
              <a:rPr lang="en-US" altLang="en-US" dirty="0"/>
              <a:t>DISCUSSION QUESTION: Why do we not use ceftriaxone in &lt;28 day </a:t>
            </a:r>
            <a:r>
              <a:rPr lang="en-US" altLang="en-US" dirty="0" err="1"/>
              <a:t>olds</a:t>
            </a:r>
            <a:r>
              <a:rPr lang="en-US" altLang="en-US" dirty="0"/>
              <a:t>?</a:t>
            </a:r>
          </a:p>
          <a:p>
            <a:pPr lvl="1"/>
            <a:r>
              <a:rPr lang="en-US" altLang="en-US" dirty="0"/>
              <a:t>Do not use ceftriaxone due to concern for bilirubin displacement leading to hyperbilirubinemia</a:t>
            </a:r>
          </a:p>
          <a:p>
            <a:pPr eaLnBrk="1" hangingPunct="1">
              <a:lnSpc>
                <a:spcPct val="90000"/>
              </a:lnSpc>
            </a:pPr>
            <a:r>
              <a:rPr lang="en-US" altLang="en-US" dirty="0"/>
              <a:t>If 29-60 days old (S. pneumoniae becomes more common) </a:t>
            </a:r>
          </a:p>
          <a:p>
            <a:pPr lvl="1" eaLnBrk="1" hangingPunct="1">
              <a:lnSpc>
                <a:spcPct val="90000"/>
              </a:lnSpc>
            </a:pPr>
            <a:r>
              <a:rPr lang="en-US" altLang="en-US" dirty="0"/>
              <a:t>Ceftriaxone </a:t>
            </a:r>
          </a:p>
          <a:p>
            <a:pPr lvl="1" eaLnBrk="1" hangingPunct="1">
              <a:lnSpc>
                <a:spcPct val="90000"/>
              </a:lnSpc>
            </a:pPr>
            <a:r>
              <a:rPr lang="en-US" altLang="en-US" dirty="0"/>
              <a:t>Until CSF results are known (cell count, protein, glucose), initiate therapy with </a:t>
            </a:r>
            <a:r>
              <a:rPr lang="en-US" altLang="en-US" dirty="0" err="1"/>
              <a:t>meningitic</a:t>
            </a:r>
            <a:r>
              <a:rPr lang="en-US" altLang="en-US" dirty="0"/>
              <a:t> dosing regimen</a:t>
            </a:r>
          </a:p>
          <a:p>
            <a:pPr eaLnBrk="1" hangingPunct="1">
              <a:lnSpc>
                <a:spcPct val="90000"/>
              </a:lnSpc>
            </a:pPr>
            <a:endParaRPr lang="en-US"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679" name="Rounded Rectangle 14">
            <a:extLst>
              <a:ext uri="{FF2B5EF4-FFF2-40B4-BE49-F238E27FC236}">
                <a16:creationId xmlns:a16="http://schemas.microsoft.com/office/drawing/2014/main" id="{843DD86A-8FAA-443F-9211-42A2AE8A79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6008" y="0"/>
            <a:ext cx="7555992" cy="6858000"/>
          </a:xfrm>
          <a:prstGeom prst="roundRect">
            <a:avLst>
              <a:gd name="adj" fmla="val 0"/>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680" name="Rectangle 74">
            <a:extLst>
              <a:ext uri="{FF2B5EF4-FFF2-40B4-BE49-F238E27FC236}">
                <a16:creationId xmlns:a16="http://schemas.microsoft.com/office/drawing/2014/main" id="{C2A13AAE-18EB-4BDF-BAF7-F2F97B8D00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solidFill>
            <a:schemeClr val="tx1"/>
          </a:solidFill>
          <a:ln>
            <a:noFill/>
          </a:ln>
          <a:effectLst>
            <a:outerShdw blurRad="635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7" name="Picture 76">
            <a:extLst>
              <a:ext uri="{FF2B5EF4-FFF2-40B4-BE49-F238E27FC236}">
                <a16:creationId xmlns:a16="http://schemas.microsoft.com/office/drawing/2014/main" id="{0F5C1B21-B0DB-4206-99EE-C13D67038B9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1975"/>
          <a:stretch/>
        </p:blipFill>
        <p:spPr>
          <a:xfrm>
            <a:off x="0" y="0"/>
            <a:ext cx="4636008" cy="1441450"/>
          </a:xfrm>
          <a:prstGeom prst="rect">
            <a:avLst/>
          </a:prstGeom>
        </p:spPr>
      </p:pic>
      <p:pic>
        <p:nvPicPr>
          <p:cNvPr id="79" name="Picture 78">
            <a:extLst>
              <a:ext uri="{FF2B5EF4-FFF2-40B4-BE49-F238E27FC236}">
                <a16:creationId xmlns:a16="http://schemas.microsoft.com/office/drawing/2014/main" id="{49261589-06E9-4B7C-A8F1-26648507B77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r="61975"/>
          <a:stretch/>
        </p:blipFill>
        <p:spPr>
          <a:xfrm>
            <a:off x="0" y="4375150"/>
            <a:ext cx="4636008" cy="2482850"/>
          </a:xfrm>
          <a:prstGeom prst="rect">
            <a:avLst/>
          </a:prstGeom>
        </p:spPr>
      </p:pic>
      <p:sp>
        <p:nvSpPr>
          <p:cNvPr id="28674" name="Rectangle 2">
            <a:extLst>
              <a:ext uri="{FF2B5EF4-FFF2-40B4-BE49-F238E27FC236}">
                <a16:creationId xmlns:a16="http://schemas.microsoft.com/office/drawing/2014/main" id="{3CD866EB-EA04-4E3D-AD9F-B0071AB38262}"/>
              </a:ext>
            </a:extLst>
          </p:cNvPr>
          <p:cNvSpPr>
            <a:spLocks noGrp="1" noChangeArrowheads="1"/>
          </p:cNvSpPr>
          <p:nvPr>
            <p:ph type="title"/>
          </p:nvPr>
        </p:nvSpPr>
        <p:spPr>
          <a:xfrm>
            <a:off x="685800" y="1066163"/>
            <a:ext cx="3306744" cy="5148371"/>
          </a:xfrm>
        </p:spPr>
        <p:txBody>
          <a:bodyPr>
            <a:normAutofit/>
          </a:bodyPr>
          <a:lstStyle/>
          <a:p>
            <a:r>
              <a:rPr lang="en-US" altLang="en-US">
                <a:solidFill>
                  <a:schemeClr val="bg1"/>
                </a:solidFill>
              </a:rPr>
              <a:t>Take home points</a:t>
            </a:r>
          </a:p>
        </p:txBody>
      </p:sp>
      <p:graphicFrame>
        <p:nvGraphicFramePr>
          <p:cNvPr id="28681" name="Rectangle 3">
            <a:extLst>
              <a:ext uri="{FF2B5EF4-FFF2-40B4-BE49-F238E27FC236}">
                <a16:creationId xmlns:a16="http://schemas.microsoft.com/office/drawing/2014/main" id="{A1CC3773-54D4-4443-925B-66AF1261AB25}"/>
              </a:ext>
            </a:extLst>
          </p:cNvPr>
          <p:cNvGraphicFramePr/>
          <p:nvPr>
            <p:extLst>
              <p:ext uri="{D42A27DB-BD31-4B8C-83A1-F6EECF244321}">
                <p14:modId xmlns:p14="http://schemas.microsoft.com/office/powerpoint/2010/main" val="1805192872"/>
              </p:ext>
            </p:extLst>
          </p:nvPr>
        </p:nvGraphicFramePr>
        <p:xfrm>
          <a:off x="5279472" y="746125"/>
          <a:ext cx="6290226" cy="544774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3" name="Picture 72">
            <a:extLst>
              <a:ext uri="{FF2B5EF4-FFF2-40B4-BE49-F238E27FC236}">
                <a16:creationId xmlns:a16="http://schemas.microsoft.com/office/drawing/2014/main" id="{030FD700-069E-45B7-99EE-9FD40B196D0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6146" name="Rectangle 2">
            <a:extLst>
              <a:ext uri="{FF2B5EF4-FFF2-40B4-BE49-F238E27FC236}">
                <a16:creationId xmlns:a16="http://schemas.microsoft.com/office/drawing/2014/main" id="{236035E2-520E-4462-A277-65A0598A8B78}"/>
              </a:ext>
            </a:extLst>
          </p:cNvPr>
          <p:cNvSpPr>
            <a:spLocks noGrp="1" noChangeArrowheads="1"/>
          </p:cNvSpPr>
          <p:nvPr>
            <p:ph type="title" idx="4294967295"/>
          </p:nvPr>
        </p:nvSpPr>
        <p:spPr>
          <a:xfrm>
            <a:off x="2895600" y="764373"/>
            <a:ext cx="8610600" cy="1293028"/>
          </a:xfrm>
        </p:spPr>
        <p:txBody>
          <a:bodyPr vert="horz" lIns="91440" tIns="45720" rIns="91440" bIns="45720" rtlCol="0" anchor="ctr">
            <a:normAutofit/>
          </a:bodyPr>
          <a:lstStyle/>
          <a:p>
            <a:r>
              <a:rPr lang="en-US" altLang="en-US"/>
              <a:t>Objectives</a:t>
            </a:r>
          </a:p>
        </p:txBody>
      </p:sp>
      <p:graphicFrame>
        <p:nvGraphicFramePr>
          <p:cNvPr id="6149" name="Rectangle 3">
            <a:extLst>
              <a:ext uri="{FF2B5EF4-FFF2-40B4-BE49-F238E27FC236}">
                <a16:creationId xmlns:a16="http://schemas.microsoft.com/office/drawing/2014/main" id="{FC438C1C-D962-45A5-A10F-478D3282CCAC}"/>
              </a:ext>
            </a:extLst>
          </p:cNvPr>
          <p:cNvGraphicFramePr/>
          <p:nvPr>
            <p:extLst>
              <p:ext uri="{D42A27DB-BD31-4B8C-83A1-F6EECF244321}">
                <p14:modId xmlns:p14="http://schemas.microsoft.com/office/powerpoint/2010/main" val="186471395"/>
              </p:ext>
            </p:extLst>
          </p:nvPr>
        </p:nvGraphicFramePr>
        <p:xfrm>
          <a:off x="685800" y="2441051"/>
          <a:ext cx="10820400" cy="353006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59DBD-397E-405A-BFA7-0EF556BFCF6B}"/>
              </a:ext>
            </a:extLst>
          </p:cNvPr>
          <p:cNvSpPr>
            <a:spLocks noGrp="1"/>
          </p:cNvSpPr>
          <p:nvPr>
            <p:ph type="title"/>
          </p:nvPr>
        </p:nvSpPr>
        <p:spPr/>
        <p:txBody>
          <a:bodyPr/>
          <a:lstStyle/>
          <a:p>
            <a:r>
              <a:rPr lang="en-US" dirty="0"/>
              <a:t>Supplemental reading</a:t>
            </a:r>
          </a:p>
        </p:txBody>
      </p:sp>
      <p:sp>
        <p:nvSpPr>
          <p:cNvPr id="3" name="Content Placeholder 2">
            <a:extLst>
              <a:ext uri="{FF2B5EF4-FFF2-40B4-BE49-F238E27FC236}">
                <a16:creationId xmlns:a16="http://schemas.microsoft.com/office/drawing/2014/main" id="{10BA9105-D4A5-4CF2-9CE6-58DEDD8F7CC8}"/>
              </a:ext>
            </a:extLst>
          </p:cNvPr>
          <p:cNvSpPr>
            <a:spLocks noGrp="1"/>
          </p:cNvSpPr>
          <p:nvPr>
            <p:ph idx="1"/>
          </p:nvPr>
        </p:nvSpPr>
        <p:spPr/>
        <p:txBody>
          <a:bodyPr/>
          <a:lstStyle/>
          <a:p>
            <a:r>
              <a:rPr lang="en-US" dirty="0"/>
              <a:t>Acute Fever Pediatrics in Review 2009</a:t>
            </a:r>
          </a:p>
          <a:p>
            <a:r>
              <a:rPr lang="en-US" dirty="0">
                <a:hlinkClick r:id="rId2"/>
              </a:rPr>
              <a:t>https://pedsinreview.aappublications.org/content/pedsinreview/30/1/5.full.pdf</a:t>
            </a:r>
            <a:endParaRPr lang="en-US" dirty="0"/>
          </a:p>
          <a:p>
            <a:endParaRPr lang="en-US" dirty="0"/>
          </a:p>
          <a:p>
            <a:endParaRPr lang="en-US" dirty="0"/>
          </a:p>
        </p:txBody>
      </p:sp>
    </p:spTree>
    <p:extLst>
      <p:ext uri="{BB962C8B-B14F-4D97-AF65-F5344CB8AC3E}">
        <p14:creationId xmlns:p14="http://schemas.microsoft.com/office/powerpoint/2010/main" val="4808834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A7243FB9-753E-44F2-A4EF-0113C1A22A7F}"/>
              </a:ext>
            </a:extLst>
          </p:cNvPr>
          <p:cNvSpPr>
            <a:spLocks noGrp="1" noChangeArrowheads="1"/>
          </p:cNvSpPr>
          <p:nvPr>
            <p:ph type="title"/>
          </p:nvPr>
        </p:nvSpPr>
        <p:spPr/>
        <p:txBody>
          <a:bodyPr/>
          <a:lstStyle/>
          <a:p>
            <a:r>
              <a:rPr lang="en-US" altLang="en-US"/>
              <a:t>References</a:t>
            </a:r>
          </a:p>
        </p:txBody>
      </p:sp>
      <p:sp>
        <p:nvSpPr>
          <p:cNvPr id="29699" name="Rectangle 3">
            <a:extLst>
              <a:ext uri="{FF2B5EF4-FFF2-40B4-BE49-F238E27FC236}">
                <a16:creationId xmlns:a16="http://schemas.microsoft.com/office/drawing/2014/main" id="{6F124EB2-1E7E-4F7B-8220-2B3769DE10A6}"/>
              </a:ext>
            </a:extLst>
          </p:cNvPr>
          <p:cNvSpPr>
            <a:spLocks noGrp="1" noChangeArrowheads="1"/>
          </p:cNvSpPr>
          <p:nvPr>
            <p:ph type="body" idx="1"/>
          </p:nvPr>
        </p:nvSpPr>
        <p:spPr/>
        <p:txBody>
          <a:bodyPr/>
          <a:lstStyle/>
          <a:p>
            <a:r>
              <a:rPr lang="en-US" altLang="en-US" sz="2000"/>
              <a:t>Baraff LJ.  Management of fever without source in infants and children.  </a:t>
            </a:r>
            <a:r>
              <a:rPr lang="en-US" altLang="en-US" sz="2000" i="1"/>
              <a:t>Ann Emerg Med</a:t>
            </a:r>
            <a:r>
              <a:rPr lang="en-US" altLang="en-US" sz="2000"/>
              <a:t>.  2000.  36:602-14.</a:t>
            </a:r>
          </a:p>
          <a:p>
            <a:r>
              <a:rPr lang="en-US" altLang="en-US" sz="2000"/>
              <a:t>Meckler G, Lindemulder S.  Fever and neutropenia in pediatric patients with cancer.  </a:t>
            </a:r>
            <a:r>
              <a:rPr lang="en-US" altLang="en-US" sz="2000" i="1"/>
              <a:t>Emerg Med Clin N Am</a:t>
            </a:r>
            <a:r>
              <a:rPr lang="en-US" altLang="en-US" sz="2000"/>
              <a:t>.  2009.  27:525-44.</a:t>
            </a:r>
          </a:p>
          <a:p>
            <a:r>
              <a:rPr lang="en-US" altLang="en-US" sz="2000"/>
              <a:t>Palazzi EL.  Approach to the child with fever of unknown origin.  </a:t>
            </a:r>
            <a:r>
              <a:rPr lang="en-US" altLang="en-US" sz="2000" i="1"/>
              <a:t>UpToDate</a:t>
            </a:r>
            <a:r>
              <a:rPr lang="en-US" altLang="en-US" sz="2000"/>
              <a:t>.  2011</a:t>
            </a:r>
          </a:p>
          <a:p>
            <a:r>
              <a:rPr lang="en-US" altLang="en-US" sz="2000"/>
              <a:t>Palazzi DL.  Etiologies of fever of unknown origin.  </a:t>
            </a:r>
            <a:r>
              <a:rPr lang="en-US" altLang="en-US" sz="2000" i="1"/>
              <a:t>UpToDate</a:t>
            </a:r>
            <a:r>
              <a:rPr lang="en-US" altLang="en-US" sz="2000"/>
              <a:t>.  2011.</a:t>
            </a:r>
          </a:p>
          <a:p>
            <a:r>
              <a:rPr lang="en-US" altLang="en-US" sz="2000"/>
              <a:t>Tolan R.  Fever of unknown origin:  A diagnostic approach to this vexing problem.  </a:t>
            </a:r>
            <a:r>
              <a:rPr lang="en-US" altLang="en-US" sz="2000" i="1"/>
              <a:t>Clin Pediatr</a:t>
            </a:r>
            <a:r>
              <a:rPr lang="en-US" altLang="en-US" sz="2000"/>
              <a:t>.  2010;49:207-13.</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58161A17-662F-452A-99A2-1F3E4040E332}"/>
              </a:ext>
            </a:extLst>
          </p:cNvPr>
          <p:cNvSpPr>
            <a:spLocks noGrp="1" noChangeArrowheads="1"/>
          </p:cNvSpPr>
          <p:nvPr>
            <p:ph type="title" idx="4294967295"/>
          </p:nvPr>
        </p:nvSpPr>
        <p:spPr/>
        <p:txBody>
          <a:bodyPr/>
          <a:lstStyle/>
          <a:p>
            <a:pPr eaLnBrk="1" hangingPunct="1"/>
            <a:r>
              <a:rPr lang="en-US" altLang="en-US"/>
              <a:t>Case 1</a:t>
            </a:r>
          </a:p>
        </p:txBody>
      </p:sp>
      <p:sp>
        <p:nvSpPr>
          <p:cNvPr id="4099" name="Rectangle 3">
            <a:extLst>
              <a:ext uri="{FF2B5EF4-FFF2-40B4-BE49-F238E27FC236}">
                <a16:creationId xmlns:a16="http://schemas.microsoft.com/office/drawing/2014/main" id="{2CCAB655-6D6B-49D7-9B1F-A9E89F52044D}"/>
              </a:ext>
            </a:extLst>
          </p:cNvPr>
          <p:cNvSpPr>
            <a:spLocks noGrp="1" noChangeArrowheads="1"/>
          </p:cNvSpPr>
          <p:nvPr>
            <p:ph type="body" idx="4294967295"/>
          </p:nvPr>
        </p:nvSpPr>
        <p:spPr/>
        <p:txBody>
          <a:bodyPr/>
          <a:lstStyle/>
          <a:p>
            <a:pPr eaLnBrk="1" hangingPunct="1"/>
            <a:r>
              <a:rPr lang="en-US" altLang="en-US" dirty="0"/>
              <a:t>The nurse for Samantha, an 8-month-old well-appearing girl admitted earlier in your shift for croup and respiratory distress overnight calls you to let you know she is has developed a fever to 39.1 C. </a:t>
            </a:r>
          </a:p>
          <a:p>
            <a:pPr eaLnBrk="1" hangingPunct="1"/>
            <a:r>
              <a:rPr lang="en-US" altLang="en-US" dirty="0"/>
              <a:t>DISCUSSION QUESTION: What additional evaluation would you do at this point?</a:t>
            </a:r>
          </a:p>
          <a:p>
            <a:pPr lvl="1" eaLnBrk="1" hangingPunct="1"/>
            <a:r>
              <a:rPr lang="en-US" altLang="en-US" dirty="0"/>
              <a:t>Fever likely due to underlying viral infection </a:t>
            </a:r>
          </a:p>
          <a:p>
            <a:pPr lvl="1" eaLnBrk="1" hangingPunct="1"/>
            <a:r>
              <a:rPr lang="en-US" altLang="en-US" dirty="0"/>
              <a:t>Since infant is well-appearing, no other workup is needed at this time.</a:t>
            </a:r>
          </a:p>
          <a:p>
            <a:pPr lvl="1" eaLnBrk="1" hangingPunct="1"/>
            <a:r>
              <a:rPr lang="en-US" altLang="en-US" dirty="0"/>
              <a:t>If persistent fever in the setting of URI symptoms, may consider evaluation for concomitant infection such as UTI</a:t>
            </a:r>
          </a:p>
          <a:p>
            <a:pPr lvl="1" eaLnBrk="1" hangingPunct="1"/>
            <a:r>
              <a:rPr lang="en-US" altLang="en-US" dirty="0"/>
              <a:t>Treat with antipyretics and continue supportive care/ treatment for croup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09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099">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09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09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608CA-E710-4A99-AD5C-70EFD96E288B}"/>
              </a:ext>
            </a:extLst>
          </p:cNvPr>
          <p:cNvSpPr>
            <a:spLocks noGrp="1"/>
          </p:cNvSpPr>
          <p:nvPr>
            <p:ph type="title"/>
          </p:nvPr>
        </p:nvSpPr>
        <p:spPr/>
        <p:txBody>
          <a:bodyPr/>
          <a:lstStyle/>
          <a:p>
            <a:r>
              <a:rPr lang="en-US" dirty="0"/>
              <a:t>Case 2</a:t>
            </a:r>
          </a:p>
        </p:txBody>
      </p:sp>
      <p:sp>
        <p:nvSpPr>
          <p:cNvPr id="3" name="Content Placeholder 2">
            <a:extLst>
              <a:ext uri="{FF2B5EF4-FFF2-40B4-BE49-F238E27FC236}">
                <a16:creationId xmlns:a16="http://schemas.microsoft.com/office/drawing/2014/main" id="{9677BB0B-CED0-4809-982B-50BADA8E66FE}"/>
              </a:ext>
            </a:extLst>
          </p:cNvPr>
          <p:cNvSpPr>
            <a:spLocks noGrp="1"/>
          </p:cNvSpPr>
          <p:nvPr>
            <p:ph idx="1"/>
          </p:nvPr>
        </p:nvSpPr>
        <p:spPr/>
        <p:txBody>
          <a:bodyPr/>
          <a:lstStyle/>
          <a:p>
            <a:r>
              <a:rPr lang="en-US" dirty="0"/>
              <a:t>Dominique is a 3 year old with history of short gut syndrome, TPN dependent, who was brought to the ER for fussiness and admitted for observation. You are called by the nurse that he has developed a fever overnight to 39 C. </a:t>
            </a:r>
          </a:p>
          <a:p>
            <a:r>
              <a:rPr lang="en-US" dirty="0"/>
              <a:t>DISCUSSION QUESTION? What steps should you take? </a:t>
            </a:r>
          </a:p>
          <a:p>
            <a:pPr lvl="1"/>
            <a:r>
              <a:rPr lang="en-US" dirty="0"/>
              <a:t>Evaluate the remainder of his vital signs, any hypotension, tachycardia, tachypnea? </a:t>
            </a:r>
          </a:p>
          <a:p>
            <a:pPr lvl="1"/>
            <a:r>
              <a:rPr lang="en-US" dirty="0"/>
              <a:t>Obtain blood cultures and start empiric antibiotics due to concern for potential line infection given TPN dependence (indicating patient has a port or line of some sort) </a:t>
            </a:r>
          </a:p>
        </p:txBody>
      </p:sp>
    </p:spTree>
    <p:extLst>
      <p:ext uri="{BB962C8B-B14F-4D97-AF65-F5344CB8AC3E}">
        <p14:creationId xmlns:p14="http://schemas.microsoft.com/office/powerpoint/2010/main" val="1853061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474" name="Rectangle 2">
            <a:extLst>
              <a:ext uri="{FF2B5EF4-FFF2-40B4-BE49-F238E27FC236}">
                <a16:creationId xmlns:a16="http://schemas.microsoft.com/office/drawing/2014/main" id="{35335BBC-3401-4E53-9F97-42C4B7509437}"/>
              </a:ext>
            </a:extLst>
          </p:cNvPr>
          <p:cNvSpPr>
            <a:spLocks noGrp="1" noChangeArrowheads="1"/>
          </p:cNvSpPr>
          <p:nvPr>
            <p:ph type="title"/>
          </p:nvPr>
        </p:nvSpPr>
        <p:spPr/>
        <p:txBody>
          <a:bodyPr/>
          <a:lstStyle/>
          <a:p>
            <a:r>
              <a:rPr lang="en-US" altLang="en-US" dirty="0"/>
              <a:t>Which patients are high-risk for sepsis?</a:t>
            </a:r>
          </a:p>
        </p:txBody>
      </p:sp>
      <p:sp>
        <p:nvSpPr>
          <p:cNvPr id="105475" name="Rectangle 3">
            <a:extLst>
              <a:ext uri="{FF2B5EF4-FFF2-40B4-BE49-F238E27FC236}">
                <a16:creationId xmlns:a16="http://schemas.microsoft.com/office/drawing/2014/main" id="{B4A9AFA5-586B-4E2F-944B-C2E96200EA69}"/>
              </a:ext>
            </a:extLst>
          </p:cNvPr>
          <p:cNvSpPr>
            <a:spLocks noGrp="1" noChangeArrowheads="1"/>
          </p:cNvSpPr>
          <p:nvPr>
            <p:ph type="body" idx="1"/>
          </p:nvPr>
        </p:nvSpPr>
        <p:spPr/>
        <p:txBody>
          <a:bodyPr/>
          <a:lstStyle/>
          <a:p>
            <a:pPr eaLnBrk="1" hangingPunct="1"/>
            <a:r>
              <a:rPr lang="en-US" altLang="en-US" dirty="0"/>
              <a:t>DISCUSSION: Name some categories of patients who are at high risk for sepsis? </a:t>
            </a:r>
          </a:p>
          <a:p>
            <a:pPr lvl="1"/>
            <a:r>
              <a:rPr lang="en-US" altLang="en-US" dirty="0"/>
              <a:t>Neonates</a:t>
            </a:r>
          </a:p>
          <a:p>
            <a:pPr lvl="1"/>
            <a:r>
              <a:rPr lang="en-US" altLang="en-US" dirty="0"/>
              <a:t>Transplant recipients (immunosuppressed)</a:t>
            </a:r>
          </a:p>
          <a:p>
            <a:pPr lvl="2"/>
            <a:r>
              <a:rPr lang="en-US" altLang="en-US" dirty="0"/>
              <a:t>Bone marrow</a:t>
            </a:r>
          </a:p>
          <a:p>
            <a:pPr lvl="2"/>
            <a:r>
              <a:rPr lang="en-US" altLang="en-US" dirty="0"/>
              <a:t>Solid organ</a:t>
            </a:r>
          </a:p>
          <a:p>
            <a:pPr lvl="1"/>
            <a:r>
              <a:rPr lang="en-US" altLang="en-US" dirty="0"/>
              <a:t>Oncology patients post chemotherapy:  nadir ~ 10 days after treatment </a:t>
            </a:r>
          </a:p>
          <a:p>
            <a:pPr lvl="1"/>
            <a:r>
              <a:rPr lang="en-US" altLang="en-US" dirty="0" err="1"/>
              <a:t>Asplenic</a:t>
            </a:r>
            <a:r>
              <a:rPr lang="en-US" altLang="en-US" dirty="0"/>
              <a:t> patients, including sickle cell</a:t>
            </a:r>
          </a:p>
          <a:p>
            <a:pPr lvl="1"/>
            <a:r>
              <a:rPr lang="en-US" altLang="en-US" dirty="0"/>
              <a:t>Patients with immunodeficiency or neutropenia</a:t>
            </a:r>
          </a:p>
          <a:p>
            <a:pPr lvl="1"/>
            <a:r>
              <a:rPr lang="en-US" altLang="en-US" dirty="0"/>
              <a:t>Patients with indwelling catheters (Port, PICC line, dialysis catheters, </a:t>
            </a:r>
            <a:r>
              <a:rPr lang="en-US" altLang="en-US" dirty="0" err="1"/>
              <a:t>etc</a:t>
            </a:r>
            <a:r>
              <a:rPr lang="en-US" altLang="en-US" dirty="0"/>
              <a:t>). </a:t>
            </a:r>
          </a:p>
          <a:p>
            <a:endParaRPr lang="en-US" alt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 calcmode="lin" valueType="num">
                                      <p:cBhvr>
                                        <p:cTn id="7" dur="1000" fill="hold"/>
                                        <p:tgtEl>
                                          <p:spTgt spid="105474"/>
                                        </p:tgtEl>
                                        <p:attrNameLst>
                                          <p:attrName>ppt_x</p:attrName>
                                        </p:attrNameLst>
                                      </p:cBhvr>
                                      <p:tavLst>
                                        <p:tav tm="0">
                                          <p:val>
                                            <p:strVal val="#ppt_x-.2"/>
                                          </p:val>
                                        </p:tav>
                                        <p:tav tm="100000">
                                          <p:val>
                                            <p:strVal val="#ppt_x"/>
                                          </p:val>
                                        </p:tav>
                                      </p:tavLst>
                                    </p:anim>
                                    <p:anim calcmode="lin" valueType="num">
                                      <p:cBhvr>
                                        <p:cTn id="8" dur="1000" fill="hold"/>
                                        <p:tgtEl>
                                          <p:spTgt spid="105474"/>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547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05475">
                                            <p:txEl>
                                              <p:pRg st="0" end="0"/>
                                            </p:txEl>
                                          </p:spTgt>
                                        </p:tgtEl>
                                        <p:attrNameLst>
                                          <p:attrName>style.visibility</p:attrName>
                                        </p:attrNameLst>
                                      </p:cBhvr>
                                      <p:to>
                                        <p:strVal val="visible"/>
                                      </p:to>
                                    </p:set>
                                    <p:animEffect transition="in" filter="fade">
                                      <p:cBhvr>
                                        <p:cTn id="14" dur="500"/>
                                        <p:tgtEl>
                                          <p:spTgt spid="105475">
                                            <p:txEl>
                                              <p:pRg st="0" end="0"/>
                                            </p:txEl>
                                          </p:spTgt>
                                        </p:tgtEl>
                                      </p:cBhvr>
                                    </p:animEffect>
                                    <p:anim calcmode="lin" valueType="num">
                                      <p:cBhvr>
                                        <p:cTn id="15" dur="500" fill="hold"/>
                                        <p:tgtEl>
                                          <p:spTgt spid="105475">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05475">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105475">
                                            <p:txEl>
                                              <p:pRg st="1" end="1"/>
                                            </p:txEl>
                                          </p:spTgt>
                                        </p:tgtEl>
                                        <p:attrNameLst>
                                          <p:attrName>style.visibility</p:attrName>
                                        </p:attrNameLst>
                                      </p:cBhvr>
                                      <p:to>
                                        <p:strVal val="visible"/>
                                      </p:to>
                                    </p:set>
                                    <p:animEffect transition="in" filter="fade">
                                      <p:cBhvr>
                                        <p:cTn id="21" dur="500"/>
                                        <p:tgtEl>
                                          <p:spTgt spid="105475">
                                            <p:txEl>
                                              <p:pRg st="1" end="1"/>
                                            </p:txEl>
                                          </p:spTgt>
                                        </p:tgtEl>
                                      </p:cBhvr>
                                    </p:animEffect>
                                    <p:anim calcmode="lin" valueType="num">
                                      <p:cBhvr>
                                        <p:cTn id="22" dur="500" fill="hold"/>
                                        <p:tgtEl>
                                          <p:spTgt spid="105475">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105475">
                                            <p:txEl>
                                              <p:pRg st="1" end="1"/>
                                            </p:txEl>
                                          </p:spTgt>
                                        </p:tgtEl>
                                        <p:attrNameLst>
                                          <p:attrName>ppt_y</p:attrName>
                                        </p:attrNameLst>
                                      </p:cBhvr>
                                      <p:tavLst>
                                        <p:tav tm="0">
                                          <p:val>
                                            <p:strVal val="#ppt_y+.05"/>
                                          </p:val>
                                        </p:tav>
                                        <p:tav tm="100000">
                                          <p:val>
                                            <p:strVal val="#ppt_y"/>
                                          </p:val>
                                        </p:tav>
                                      </p:tavLst>
                                    </p:anim>
                                  </p:childTnLst>
                                </p:cTn>
                              </p:par>
                              <p:par>
                                <p:cTn id="24" presetID="44" presetClass="entr" presetSubtype="0" fill="hold" grpId="0" nodeType="withEffect">
                                  <p:stCondLst>
                                    <p:cond delay="0"/>
                                  </p:stCondLst>
                                  <p:childTnLst>
                                    <p:set>
                                      <p:cBhvr>
                                        <p:cTn id="25" dur="1" fill="hold">
                                          <p:stCondLst>
                                            <p:cond delay="0"/>
                                          </p:stCondLst>
                                        </p:cTn>
                                        <p:tgtEl>
                                          <p:spTgt spid="105475">
                                            <p:txEl>
                                              <p:pRg st="2" end="2"/>
                                            </p:txEl>
                                          </p:spTgt>
                                        </p:tgtEl>
                                        <p:attrNameLst>
                                          <p:attrName>style.visibility</p:attrName>
                                        </p:attrNameLst>
                                      </p:cBhvr>
                                      <p:to>
                                        <p:strVal val="visible"/>
                                      </p:to>
                                    </p:set>
                                    <p:animEffect transition="in" filter="fade">
                                      <p:cBhvr>
                                        <p:cTn id="26" dur="500"/>
                                        <p:tgtEl>
                                          <p:spTgt spid="105475">
                                            <p:txEl>
                                              <p:pRg st="2" end="2"/>
                                            </p:txEl>
                                          </p:spTgt>
                                        </p:tgtEl>
                                      </p:cBhvr>
                                    </p:animEffect>
                                    <p:anim calcmode="lin" valueType="num">
                                      <p:cBhvr>
                                        <p:cTn id="27" dur="500" fill="hold"/>
                                        <p:tgtEl>
                                          <p:spTgt spid="105475">
                                            <p:txEl>
                                              <p:pRg st="2" end="2"/>
                                            </p:txEl>
                                          </p:spTgt>
                                        </p:tgtEl>
                                        <p:attrNameLst>
                                          <p:attrName>ppt_x</p:attrName>
                                        </p:attrNameLst>
                                      </p:cBhvr>
                                      <p:tavLst>
                                        <p:tav tm="0">
                                          <p:val>
                                            <p:strVal val="#ppt_x"/>
                                          </p:val>
                                        </p:tav>
                                        <p:tav tm="100000">
                                          <p:val>
                                            <p:strVal val="#ppt_x"/>
                                          </p:val>
                                        </p:tav>
                                      </p:tavLst>
                                    </p:anim>
                                    <p:anim calcmode="lin" valueType="num">
                                      <p:cBhvr>
                                        <p:cTn id="28" dur="500" fill="hold"/>
                                        <p:tgtEl>
                                          <p:spTgt spid="105475">
                                            <p:txEl>
                                              <p:pRg st="2" end="2"/>
                                            </p:txEl>
                                          </p:spTgt>
                                        </p:tgtEl>
                                        <p:attrNameLst>
                                          <p:attrName>ppt_y</p:attrName>
                                        </p:attrNameLst>
                                      </p:cBhvr>
                                      <p:tavLst>
                                        <p:tav tm="0">
                                          <p:val>
                                            <p:strVal val="#ppt_y+.05"/>
                                          </p:val>
                                        </p:tav>
                                        <p:tav tm="100000">
                                          <p:val>
                                            <p:strVal val="#ppt_y"/>
                                          </p:val>
                                        </p:tav>
                                      </p:tavLst>
                                    </p:anim>
                                  </p:childTnLst>
                                </p:cTn>
                              </p:par>
                              <p:par>
                                <p:cTn id="29" presetID="44" presetClass="entr" presetSubtype="0" fill="hold" grpId="0" nodeType="withEffect">
                                  <p:stCondLst>
                                    <p:cond delay="0"/>
                                  </p:stCondLst>
                                  <p:childTnLst>
                                    <p:set>
                                      <p:cBhvr>
                                        <p:cTn id="30" dur="1" fill="hold">
                                          <p:stCondLst>
                                            <p:cond delay="0"/>
                                          </p:stCondLst>
                                        </p:cTn>
                                        <p:tgtEl>
                                          <p:spTgt spid="105475">
                                            <p:txEl>
                                              <p:pRg st="3" end="3"/>
                                            </p:txEl>
                                          </p:spTgt>
                                        </p:tgtEl>
                                        <p:attrNameLst>
                                          <p:attrName>style.visibility</p:attrName>
                                        </p:attrNameLst>
                                      </p:cBhvr>
                                      <p:to>
                                        <p:strVal val="visible"/>
                                      </p:to>
                                    </p:set>
                                    <p:animEffect transition="in" filter="fade">
                                      <p:cBhvr>
                                        <p:cTn id="31" dur="500"/>
                                        <p:tgtEl>
                                          <p:spTgt spid="105475">
                                            <p:txEl>
                                              <p:pRg st="3" end="3"/>
                                            </p:txEl>
                                          </p:spTgt>
                                        </p:tgtEl>
                                      </p:cBhvr>
                                    </p:animEffect>
                                    <p:anim calcmode="lin" valueType="num">
                                      <p:cBhvr>
                                        <p:cTn id="32" dur="500" fill="hold"/>
                                        <p:tgtEl>
                                          <p:spTgt spid="105475">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105475">
                                            <p:txEl>
                                              <p:pRg st="3" end="3"/>
                                            </p:txEl>
                                          </p:spTgt>
                                        </p:tgtEl>
                                        <p:attrNameLst>
                                          <p:attrName>ppt_y</p:attrName>
                                        </p:attrNameLst>
                                      </p:cBhvr>
                                      <p:tavLst>
                                        <p:tav tm="0">
                                          <p:val>
                                            <p:strVal val="#ppt_y+.05"/>
                                          </p:val>
                                        </p:tav>
                                        <p:tav tm="100000">
                                          <p:val>
                                            <p:strVal val="#ppt_y"/>
                                          </p:val>
                                        </p:tav>
                                      </p:tavLst>
                                    </p:anim>
                                  </p:childTnLst>
                                </p:cTn>
                              </p:par>
                              <p:par>
                                <p:cTn id="34" presetID="44" presetClass="entr" presetSubtype="0" fill="hold" grpId="0" nodeType="withEffect">
                                  <p:stCondLst>
                                    <p:cond delay="0"/>
                                  </p:stCondLst>
                                  <p:childTnLst>
                                    <p:set>
                                      <p:cBhvr>
                                        <p:cTn id="35" dur="1" fill="hold">
                                          <p:stCondLst>
                                            <p:cond delay="0"/>
                                          </p:stCondLst>
                                        </p:cTn>
                                        <p:tgtEl>
                                          <p:spTgt spid="105475">
                                            <p:txEl>
                                              <p:pRg st="4" end="4"/>
                                            </p:txEl>
                                          </p:spTgt>
                                        </p:tgtEl>
                                        <p:attrNameLst>
                                          <p:attrName>style.visibility</p:attrName>
                                        </p:attrNameLst>
                                      </p:cBhvr>
                                      <p:to>
                                        <p:strVal val="visible"/>
                                      </p:to>
                                    </p:set>
                                    <p:animEffect transition="in" filter="fade">
                                      <p:cBhvr>
                                        <p:cTn id="36" dur="500"/>
                                        <p:tgtEl>
                                          <p:spTgt spid="105475">
                                            <p:txEl>
                                              <p:pRg st="4" end="4"/>
                                            </p:txEl>
                                          </p:spTgt>
                                        </p:tgtEl>
                                      </p:cBhvr>
                                    </p:animEffect>
                                    <p:anim calcmode="lin" valueType="num">
                                      <p:cBhvr>
                                        <p:cTn id="37" dur="500" fill="hold"/>
                                        <p:tgtEl>
                                          <p:spTgt spid="105475">
                                            <p:txEl>
                                              <p:pRg st="4" end="4"/>
                                            </p:txEl>
                                          </p:spTgt>
                                        </p:tgtEl>
                                        <p:attrNameLst>
                                          <p:attrName>ppt_x</p:attrName>
                                        </p:attrNameLst>
                                      </p:cBhvr>
                                      <p:tavLst>
                                        <p:tav tm="0">
                                          <p:val>
                                            <p:strVal val="#ppt_x"/>
                                          </p:val>
                                        </p:tav>
                                        <p:tav tm="100000">
                                          <p:val>
                                            <p:strVal val="#ppt_x"/>
                                          </p:val>
                                        </p:tav>
                                      </p:tavLst>
                                    </p:anim>
                                    <p:anim calcmode="lin" valueType="num">
                                      <p:cBhvr>
                                        <p:cTn id="38" dur="500" fill="hold"/>
                                        <p:tgtEl>
                                          <p:spTgt spid="105475">
                                            <p:txEl>
                                              <p:pRg st="4" end="4"/>
                                            </p:txEl>
                                          </p:spTgt>
                                        </p:tgtEl>
                                        <p:attrNameLst>
                                          <p:attrName>ppt_y</p:attrName>
                                        </p:attrNameLst>
                                      </p:cBhvr>
                                      <p:tavLst>
                                        <p:tav tm="0">
                                          <p:val>
                                            <p:strVal val="#ppt_y+.05"/>
                                          </p:val>
                                        </p:tav>
                                        <p:tav tm="100000">
                                          <p:val>
                                            <p:strVal val="#ppt_y"/>
                                          </p:val>
                                        </p:tav>
                                      </p:tavLst>
                                    </p:anim>
                                  </p:childTnLst>
                                </p:cTn>
                              </p:par>
                              <p:par>
                                <p:cTn id="39" presetID="44" presetClass="entr" presetSubtype="0" fill="hold" grpId="0" nodeType="withEffect">
                                  <p:stCondLst>
                                    <p:cond delay="0"/>
                                  </p:stCondLst>
                                  <p:childTnLst>
                                    <p:set>
                                      <p:cBhvr>
                                        <p:cTn id="40" dur="1" fill="hold">
                                          <p:stCondLst>
                                            <p:cond delay="0"/>
                                          </p:stCondLst>
                                        </p:cTn>
                                        <p:tgtEl>
                                          <p:spTgt spid="105475">
                                            <p:txEl>
                                              <p:pRg st="5" end="5"/>
                                            </p:txEl>
                                          </p:spTgt>
                                        </p:tgtEl>
                                        <p:attrNameLst>
                                          <p:attrName>style.visibility</p:attrName>
                                        </p:attrNameLst>
                                      </p:cBhvr>
                                      <p:to>
                                        <p:strVal val="visible"/>
                                      </p:to>
                                    </p:set>
                                    <p:animEffect transition="in" filter="fade">
                                      <p:cBhvr>
                                        <p:cTn id="41" dur="500"/>
                                        <p:tgtEl>
                                          <p:spTgt spid="105475">
                                            <p:txEl>
                                              <p:pRg st="5" end="5"/>
                                            </p:txEl>
                                          </p:spTgt>
                                        </p:tgtEl>
                                      </p:cBhvr>
                                    </p:animEffect>
                                    <p:anim calcmode="lin" valueType="num">
                                      <p:cBhvr>
                                        <p:cTn id="42" dur="500" fill="hold"/>
                                        <p:tgtEl>
                                          <p:spTgt spid="105475">
                                            <p:txEl>
                                              <p:pRg st="5" end="5"/>
                                            </p:txEl>
                                          </p:spTgt>
                                        </p:tgtEl>
                                        <p:attrNameLst>
                                          <p:attrName>ppt_x</p:attrName>
                                        </p:attrNameLst>
                                      </p:cBhvr>
                                      <p:tavLst>
                                        <p:tav tm="0">
                                          <p:val>
                                            <p:strVal val="#ppt_x"/>
                                          </p:val>
                                        </p:tav>
                                        <p:tav tm="100000">
                                          <p:val>
                                            <p:strVal val="#ppt_x"/>
                                          </p:val>
                                        </p:tav>
                                      </p:tavLst>
                                    </p:anim>
                                    <p:anim calcmode="lin" valueType="num">
                                      <p:cBhvr>
                                        <p:cTn id="43" dur="500" fill="hold"/>
                                        <p:tgtEl>
                                          <p:spTgt spid="105475">
                                            <p:txEl>
                                              <p:pRg st="5" end="5"/>
                                            </p:txEl>
                                          </p:spTgt>
                                        </p:tgtEl>
                                        <p:attrNameLst>
                                          <p:attrName>ppt_y</p:attrName>
                                        </p:attrNameLst>
                                      </p:cBhvr>
                                      <p:tavLst>
                                        <p:tav tm="0">
                                          <p:val>
                                            <p:strVal val="#ppt_y+.05"/>
                                          </p:val>
                                        </p:tav>
                                        <p:tav tm="100000">
                                          <p:val>
                                            <p:strVal val="#ppt_y"/>
                                          </p:val>
                                        </p:tav>
                                      </p:tavLst>
                                    </p:anim>
                                  </p:childTnLst>
                                </p:cTn>
                              </p:par>
                              <p:par>
                                <p:cTn id="44" presetID="44" presetClass="entr" presetSubtype="0" fill="hold" grpId="0" nodeType="withEffect">
                                  <p:stCondLst>
                                    <p:cond delay="0"/>
                                  </p:stCondLst>
                                  <p:childTnLst>
                                    <p:set>
                                      <p:cBhvr>
                                        <p:cTn id="45" dur="1" fill="hold">
                                          <p:stCondLst>
                                            <p:cond delay="0"/>
                                          </p:stCondLst>
                                        </p:cTn>
                                        <p:tgtEl>
                                          <p:spTgt spid="105475">
                                            <p:txEl>
                                              <p:pRg st="6" end="6"/>
                                            </p:txEl>
                                          </p:spTgt>
                                        </p:tgtEl>
                                        <p:attrNameLst>
                                          <p:attrName>style.visibility</p:attrName>
                                        </p:attrNameLst>
                                      </p:cBhvr>
                                      <p:to>
                                        <p:strVal val="visible"/>
                                      </p:to>
                                    </p:set>
                                    <p:animEffect transition="in" filter="fade">
                                      <p:cBhvr>
                                        <p:cTn id="46" dur="500"/>
                                        <p:tgtEl>
                                          <p:spTgt spid="105475">
                                            <p:txEl>
                                              <p:pRg st="6" end="6"/>
                                            </p:txEl>
                                          </p:spTgt>
                                        </p:tgtEl>
                                      </p:cBhvr>
                                    </p:animEffect>
                                    <p:anim calcmode="lin" valueType="num">
                                      <p:cBhvr>
                                        <p:cTn id="47" dur="500" fill="hold"/>
                                        <p:tgtEl>
                                          <p:spTgt spid="105475">
                                            <p:txEl>
                                              <p:pRg st="6" end="6"/>
                                            </p:txEl>
                                          </p:spTgt>
                                        </p:tgtEl>
                                        <p:attrNameLst>
                                          <p:attrName>ppt_x</p:attrName>
                                        </p:attrNameLst>
                                      </p:cBhvr>
                                      <p:tavLst>
                                        <p:tav tm="0">
                                          <p:val>
                                            <p:strVal val="#ppt_x"/>
                                          </p:val>
                                        </p:tav>
                                        <p:tav tm="100000">
                                          <p:val>
                                            <p:strVal val="#ppt_x"/>
                                          </p:val>
                                        </p:tav>
                                      </p:tavLst>
                                    </p:anim>
                                    <p:anim calcmode="lin" valueType="num">
                                      <p:cBhvr>
                                        <p:cTn id="48" dur="500" fill="hold"/>
                                        <p:tgtEl>
                                          <p:spTgt spid="105475">
                                            <p:txEl>
                                              <p:pRg st="6" end="6"/>
                                            </p:txEl>
                                          </p:spTgt>
                                        </p:tgtEl>
                                        <p:attrNameLst>
                                          <p:attrName>ppt_y</p:attrName>
                                        </p:attrNameLst>
                                      </p:cBhvr>
                                      <p:tavLst>
                                        <p:tav tm="0">
                                          <p:val>
                                            <p:strVal val="#ppt_y+.05"/>
                                          </p:val>
                                        </p:tav>
                                        <p:tav tm="100000">
                                          <p:val>
                                            <p:strVal val="#ppt_y"/>
                                          </p:val>
                                        </p:tav>
                                      </p:tavLst>
                                    </p:anim>
                                  </p:childTnLst>
                                </p:cTn>
                              </p:par>
                              <p:par>
                                <p:cTn id="49" presetID="44" presetClass="entr" presetSubtype="0" fill="hold" grpId="0" nodeType="withEffect">
                                  <p:stCondLst>
                                    <p:cond delay="0"/>
                                  </p:stCondLst>
                                  <p:childTnLst>
                                    <p:set>
                                      <p:cBhvr>
                                        <p:cTn id="50" dur="1" fill="hold">
                                          <p:stCondLst>
                                            <p:cond delay="0"/>
                                          </p:stCondLst>
                                        </p:cTn>
                                        <p:tgtEl>
                                          <p:spTgt spid="105475">
                                            <p:txEl>
                                              <p:pRg st="7" end="7"/>
                                            </p:txEl>
                                          </p:spTgt>
                                        </p:tgtEl>
                                        <p:attrNameLst>
                                          <p:attrName>style.visibility</p:attrName>
                                        </p:attrNameLst>
                                      </p:cBhvr>
                                      <p:to>
                                        <p:strVal val="visible"/>
                                      </p:to>
                                    </p:set>
                                    <p:animEffect transition="in" filter="fade">
                                      <p:cBhvr>
                                        <p:cTn id="51" dur="500"/>
                                        <p:tgtEl>
                                          <p:spTgt spid="105475">
                                            <p:txEl>
                                              <p:pRg st="7" end="7"/>
                                            </p:txEl>
                                          </p:spTgt>
                                        </p:tgtEl>
                                      </p:cBhvr>
                                    </p:animEffect>
                                    <p:anim calcmode="lin" valueType="num">
                                      <p:cBhvr>
                                        <p:cTn id="52" dur="500" fill="hold"/>
                                        <p:tgtEl>
                                          <p:spTgt spid="105475">
                                            <p:txEl>
                                              <p:pRg st="7" end="7"/>
                                            </p:txEl>
                                          </p:spTgt>
                                        </p:tgtEl>
                                        <p:attrNameLst>
                                          <p:attrName>ppt_x</p:attrName>
                                        </p:attrNameLst>
                                      </p:cBhvr>
                                      <p:tavLst>
                                        <p:tav tm="0">
                                          <p:val>
                                            <p:strVal val="#ppt_x"/>
                                          </p:val>
                                        </p:tav>
                                        <p:tav tm="100000">
                                          <p:val>
                                            <p:strVal val="#ppt_x"/>
                                          </p:val>
                                        </p:tav>
                                      </p:tavLst>
                                    </p:anim>
                                    <p:anim calcmode="lin" valueType="num">
                                      <p:cBhvr>
                                        <p:cTn id="53" dur="500" fill="hold"/>
                                        <p:tgtEl>
                                          <p:spTgt spid="105475">
                                            <p:txEl>
                                              <p:pRg st="7" end="7"/>
                                            </p:txEl>
                                          </p:spTgt>
                                        </p:tgtEl>
                                        <p:attrNameLst>
                                          <p:attrName>ppt_y</p:attrName>
                                        </p:attrNameLst>
                                      </p:cBhvr>
                                      <p:tavLst>
                                        <p:tav tm="0">
                                          <p:val>
                                            <p:strVal val="#ppt_y+.05"/>
                                          </p:val>
                                        </p:tav>
                                        <p:tav tm="100000">
                                          <p:val>
                                            <p:strVal val="#ppt_y"/>
                                          </p:val>
                                        </p:tav>
                                      </p:tavLst>
                                    </p:anim>
                                  </p:childTnLst>
                                </p:cTn>
                              </p:par>
                              <p:par>
                                <p:cTn id="54" presetID="44" presetClass="entr" presetSubtype="0" fill="hold" grpId="0" nodeType="withEffect">
                                  <p:stCondLst>
                                    <p:cond delay="0"/>
                                  </p:stCondLst>
                                  <p:childTnLst>
                                    <p:set>
                                      <p:cBhvr>
                                        <p:cTn id="55" dur="1" fill="hold">
                                          <p:stCondLst>
                                            <p:cond delay="0"/>
                                          </p:stCondLst>
                                        </p:cTn>
                                        <p:tgtEl>
                                          <p:spTgt spid="105475">
                                            <p:txEl>
                                              <p:pRg st="8" end="8"/>
                                            </p:txEl>
                                          </p:spTgt>
                                        </p:tgtEl>
                                        <p:attrNameLst>
                                          <p:attrName>style.visibility</p:attrName>
                                        </p:attrNameLst>
                                      </p:cBhvr>
                                      <p:to>
                                        <p:strVal val="visible"/>
                                      </p:to>
                                    </p:set>
                                    <p:animEffect transition="in" filter="fade">
                                      <p:cBhvr>
                                        <p:cTn id="56" dur="500"/>
                                        <p:tgtEl>
                                          <p:spTgt spid="105475">
                                            <p:txEl>
                                              <p:pRg st="8" end="8"/>
                                            </p:txEl>
                                          </p:spTgt>
                                        </p:tgtEl>
                                      </p:cBhvr>
                                    </p:animEffect>
                                    <p:anim calcmode="lin" valueType="num">
                                      <p:cBhvr>
                                        <p:cTn id="57" dur="500" fill="hold"/>
                                        <p:tgtEl>
                                          <p:spTgt spid="105475">
                                            <p:txEl>
                                              <p:pRg st="8" end="8"/>
                                            </p:txEl>
                                          </p:spTgt>
                                        </p:tgtEl>
                                        <p:attrNameLst>
                                          <p:attrName>ppt_x</p:attrName>
                                        </p:attrNameLst>
                                      </p:cBhvr>
                                      <p:tavLst>
                                        <p:tav tm="0">
                                          <p:val>
                                            <p:strVal val="#ppt_x"/>
                                          </p:val>
                                        </p:tav>
                                        <p:tav tm="100000">
                                          <p:val>
                                            <p:strVal val="#ppt_x"/>
                                          </p:val>
                                        </p:tav>
                                      </p:tavLst>
                                    </p:anim>
                                    <p:anim calcmode="lin" valueType="num">
                                      <p:cBhvr>
                                        <p:cTn id="58" dur="500" fill="hold"/>
                                        <p:tgtEl>
                                          <p:spTgt spid="105475">
                                            <p:txEl>
                                              <p:pRg st="8" end="8"/>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P spid="105475"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30BD2399-7475-404C-BAC9-E55E167692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5" name="Picture 74">
            <a:extLst>
              <a:ext uri="{FF2B5EF4-FFF2-40B4-BE49-F238E27FC236}">
                <a16:creationId xmlns:a16="http://schemas.microsoft.com/office/drawing/2014/main" id="{0D748104-6E76-4AD9-9940-82154F97E7C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9218" name="Rectangle 2">
            <a:extLst>
              <a:ext uri="{FF2B5EF4-FFF2-40B4-BE49-F238E27FC236}">
                <a16:creationId xmlns:a16="http://schemas.microsoft.com/office/drawing/2014/main" id="{6E4E6F78-B4F7-486A-B97C-29314028DF00}"/>
              </a:ext>
            </a:extLst>
          </p:cNvPr>
          <p:cNvSpPr>
            <a:spLocks noGrp="1" noChangeArrowheads="1"/>
          </p:cNvSpPr>
          <p:nvPr>
            <p:ph type="title"/>
          </p:nvPr>
        </p:nvSpPr>
        <p:spPr>
          <a:xfrm>
            <a:off x="685800" y="1066163"/>
            <a:ext cx="3306744" cy="5148371"/>
          </a:xfrm>
        </p:spPr>
        <p:txBody>
          <a:bodyPr>
            <a:normAutofit/>
          </a:bodyPr>
          <a:lstStyle/>
          <a:p>
            <a:r>
              <a:rPr lang="en-US" altLang="en-US" sz="3200"/>
              <a:t>Definition of fever</a:t>
            </a:r>
          </a:p>
        </p:txBody>
      </p:sp>
      <p:graphicFrame>
        <p:nvGraphicFramePr>
          <p:cNvPr id="9221" name="Rectangle 3">
            <a:extLst>
              <a:ext uri="{FF2B5EF4-FFF2-40B4-BE49-F238E27FC236}">
                <a16:creationId xmlns:a16="http://schemas.microsoft.com/office/drawing/2014/main" id="{6E41632F-7830-4422-991D-E56766AC124E}"/>
              </a:ext>
            </a:extLst>
          </p:cNvPr>
          <p:cNvGraphicFramePr/>
          <p:nvPr>
            <p:extLst>
              <p:ext uri="{D42A27DB-BD31-4B8C-83A1-F6EECF244321}">
                <p14:modId xmlns:p14="http://schemas.microsoft.com/office/powerpoint/2010/main" val="3083661989"/>
              </p:ext>
            </p:extLst>
          </p:nvPr>
        </p:nvGraphicFramePr>
        <p:xfrm>
          <a:off x="4678344" y="1127125"/>
          <a:ext cx="6403994" cy="508740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6529CFB1-4A36-4A05-8D7A-948E227731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091" name="Rectangle 3">
            <a:extLst>
              <a:ext uri="{FF2B5EF4-FFF2-40B4-BE49-F238E27FC236}">
                <a16:creationId xmlns:a16="http://schemas.microsoft.com/office/drawing/2014/main" id="{81C700BF-6770-482B-B320-8194860B5584}"/>
              </a:ext>
            </a:extLst>
          </p:cNvPr>
          <p:cNvSpPr>
            <a:spLocks noGrp="1" noChangeArrowheads="1"/>
          </p:cNvSpPr>
          <p:nvPr>
            <p:ph type="body" idx="1"/>
          </p:nvPr>
        </p:nvSpPr>
        <p:spPr>
          <a:xfrm>
            <a:off x="965201" y="965201"/>
            <a:ext cx="5947496" cy="4923448"/>
          </a:xfrm>
        </p:spPr>
        <p:txBody>
          <a:bodyPr anchor="ctr">
            <a:normAutofit/>
          </a:bodyPr>
          <a:lstStyle/>
          <a:p>
            <a:pPr eaLnBrk="1" hangingPunct="1"/>
            <a:r>
              <a:rPr lang="en-US" altLang="en-US" sz="2000" dirty="0"/>
              <a:t>DISCUSSION: What is the most common cause of fevers? </a:t>
            </a:r>
          </a:p>
          <a:p>
            <a:pPr lvl="1"/>
            <a:r>
              <a:rPr lang="en-US" altLang="en-US" dirty="0"/>
              <a:t>Infectious</a:t>
            </a:r>
          </a:p>
          <a:p>
            <a:pPr eaLnBrk="1" hangingPunct="1"/>
            <a:r>
              <a:rPr lang="en-US" altLang="en-US" sz="2000" dirty="0"/>
              <a:t>DISCUSSION: What are some other causes? </a:t>
            </a:r>
          </a:p>
          <a:p>
            <a:pPr lvl="1"/>
            <a:r>
              <a:rPr lang="en-US" altLang="en-US" dirty="0"/>
              <a:t>Inflammatory</a:t>
            </a:r>
          </a:p>
          <a:p>
            <a:pPr lvl="1"/>
            <a:r>
              <a:rPr lang="en-US" altLang="en-US" dirty="0"/>
              <a:t>Oncologic</a:t>
            </a:r>
          </a:p>
          <a:p>
            <a:pPr lvl="1"/>
            <a:r>
              <a:rPr lang="en-US" altLang="en-US" dirty="0"/>
              <a:t>CNS dysfunction</a:t>
            </a:r>
          </a:p>
          <a:p>
            <a:pPr lvl="1"/>
            <a:r>
              <a:rPr lang="en-US" altLang="en-US" dirty="0"/>
              <a:t>Drug reaction </a:t>
            </a:r>
          </a:p>
          <a:p>
            <a:pPr lvl="1"/>
            <a:r>
              <a:rPr lang="en-US" altLang="en-US" dirty="0"/>
              <a:t>Malignant hyperthermia </a:t>
            </a:r>
          </a:p>
          <a:p>
            <a:pPr eaLnBrk="1" hangingPunct="1"/>
            <a:endParaRPr lang="en-US" altLang="en-US" sz="2000" dirty="0"/>
          </a:p>
          <a:p>
            <a:pPr eaLnBrk="1" hangingPunct="1"/>
            <a:endParaRPr lang="en-US" altLang="en-US" sz="2000" dirty="0"/>
          </a:p>
          <a:p>
            <a:endParaRPr lang="en-US" altLang="en-US" sz="2000" dirty="0"/>
          </a:p>
        </p:txBody>
      </p:sp>
      <p:sp>
        <p:nvSpPr>
          <p:cNvPr id="74" name="Rectangle 73">
            <a:extLst>
              <a:ext uri="{FF2B5EF4-FFF2-40B4-BE49-F238E27FC236}">
                <a16:creationId xmlns:a16="http://schemas.microsoft.com/office/drawing/2014/main" id="{88783419-8188-4C50-BD8F-237B464B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788" y="1"/>
            <a:ext cx="4651212" cy="6858000"/>
          </a:xfrm>
          <a:prstGeom prst="rect">
            <a:avLst/>
          </a:prstGeom>
          <a:solidFill>
            <a:schemeClr val="accent1"/>
          </a:solidFill>
          <a:ln>
            <a:noFill/>
          </a:ln>
          <a:effectLst>
            <a:outerShdw blurRad="63500" dist="38100" dir="10800000" algn="l"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pic>
        <p:nvPicPr>
          <p:cNvPr id="76" name="Picture 75">
            <a:extLst>
              <a:ext uri="{FF2B5EF4-FFF2-40B4-BE49-F238E27FC236}">
                <a16:creationId xmlns:a16="http://schemas.microsoft.com/office/drawing/2014/main" id="{570D84C5-A105-4AB9-8C54-A26D13722D5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531" r="43746" b="531"/>
          <a:stretch/>
        </p:blipFill>
        <p:spPr>
          <a:xfrm rot="5400000" flipH="1" flipV="1">
            <a:off x="7521575" y="2187579"/>
            <a:ext cx="6857999" cy="2482850"/>
          </a:xfrm>
          <a:prstGeom prst="rect">
            <a:avLst/>
          </a:prstGeom>
        </p:spPr>
      </p:pic>
      <p:sp>
        <p:nvSpPr>
          <p:cNvPr id="89090" name="Rectangle 2">
            <a:extLst>
              <a:ext uri="{FF2B5EF4-FFF2-40B4-BE49-F238E27FC236}">
                <a16:creationId xmlns:a16="http://schemas.microsoft.com/office/drawing/2014/main" id="{2F8A0AEB-E198-4AC3-8604-3C518B9DEC5D}"/>
              </a:ext>
            </a:extLst>
          </p:cNvPr>
          <p:cNvSpPr>
            <a:spLocks noGrp="1" noChangeArrowheads="1"/>
          </p:cNvSpPr>
          <p:nvPr>
            <p:ph type="title"/>
          </p:nvPr>
        </p:nvSpPr>
        <p:spPr>
          <a:xfrm>
            <a:off x="7877898" y="1327169"/>
            <a:ext cx="3646678" cy="4199513"/>
          </a:xfrm>
        </p:spPr>
        <p:txBody>
          <a:bodyPr>
            <a:normAutofit/>
          </a:bodyPr>
          <a:lstStyle/>
          <a:p>
            <a:pPr algn="l"/>
            <a:r>
              <a:rPr lang="en-US" altLang="en-US">
                <a:solidFill>
                  <a:srgbClr val="FFFFFF"/>
                </a:solidFill>
              </a:rPr>
              <a:t>What etiologies cause fever?</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89090"/>
                                        </p:tgtEl>
                                        <p:attrNameLst>
                                          <p:attrName>style.visibility</p:attrName>
                                        </p:attrNameLst>
                                      </p:cBhvr>
                                      <p:to>
                                        <p:strVal val="visible"/>
                                      </p:to>
                                    </p:set>
                                    <p:animEffect transition="in" filter="randombar(horizontal)">
                                      <p:cBhvr>
                                        <p:cTn id="7" dur="500">
                                          <p:stCondLst>
                                            <p:cond delay="0"/>
                                          </p:stCondLst>
                                        </p:cTn>
                                        <p:tgtEl>
                                          <p:spTgt spid="890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89091">
                                            <p:txEl>
                                              <p:pRg st="0" end="0"/>
                                            </p:txEl>
                                          </p:spTgt>
                                        </p:tgtEl>
                                        <p:attrNameLst>
                                          <p:attrName>style.visibility</p:attrName>
                                        </p:attrNameLst>
                                      </p:cBhvr>
                                      <p:to>
                                        <p:strVal val="visible"/>
                                      </p:to>
                                    </p:set>
                                    <p:animEffect transition="in" filter="randombar(horizontal)">
                                      <p:cBhvr>
                                        <p:cTn id="12" dur="500"/>
                                        <p:tgtEl>
                                          <p:spTgt spid="8909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89091">
                                            <p:txEl>
                                              <p:pRg st="1" end="1"/>
                                            </p:txEl>
                                          </p:spTgt>
                                        </p:tgtEl>
                                        <p:attrNameLst>
                                          <p:attrName>style.visibility</p:attrName>
                                        </p:attrNameLst>
                                      </p:cBhvr>
                                      <p:to>
                                        <p:strVal val="visible"/>
                                      </p:to>
                                    </p:set>
                                    <p:animEffect transition="in" filter="randombar(horizontal)">
                                      <p:cBhvr>
                                        <p:cTn id="17" dur="500"/>
                                        <p:tgtEl>
                                          <p:spTgt spid="8909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89091">
                                            <p:txEl>
                                              <p:pRg st="2" end="2"/>
                                            </p:txEl>
                                          </p:spTgt>
                                        </p:tgtEl>
                                        <p:attrNameLst>
                                          <p:attrName>style.visibility</p:attrName>
                                        </p:attrNameLst>
                                      </p:cBhvr>
                                      <p:to>
                                        <p:strVal val="visible"/>
                                      </p:to>
                                    </p:set>
                                    <p:animEffect transition="in" filter="randombar(horizontal)">
                                      <p:cBhvr>
                                        <p:cTn id="22" dur="500"/>
                                        <p:tgtEl>
                                          <p:spTgt spid="8909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89091">
                                            <p:txEl>
                                              <p:pRg st="3" end="3"/>
                                            </p:txEl>
                                          </p:spTgt>
                                        </p:tgtEl>
                                        <p:attrNameLst>
                                          <p:attrName>style.visibility</p:attrName>
                                        </p:attrNameLst>
                                      </p:cBhvr>
                                      <p:to>
                                        <p:strVal val="visible"/>
                                      </p:to>
                                    </p:set>
                                    <p:animEffect transition="in" filter="randombar(horizontal)">
                                      <p:cBhvr>
                                        <p:cTn id="27" dur="500"/>
                                        <p:tgtEl>
                                          <p:spTgt spid="89091">
                                            <p:txEl>
                                              <p:pRg st="3" end="3"/>
                                            </p:txEl>
                                          </p:spTgt>
                                        </p:tgtEl>
                                      </p:cBhvr>
                                    </p:animEffect>
                                  </p:childTnLst>
                                </p:cTn>
                              </p:par>
                              <p:par>
                                <p:cTn id="28" presetID="14" presetClass="entr" presetSubtype="10" fill="hold" grpId="0" nodeType="withEffect">
                                  <p:stCondLst>
                                    <p:cond delay="0"/>
                                  </p:stCondLst>
                                  <p:childTnLst>
                                    <p:set>
                                      <p:cBhvr>
                                        <p:cTn id="29" dur="1" fill="hold">
                                          <p:stCondLst>
                                            <p:cond delay="0"/>
                                          </p:stCondLst>
                                        </p:cTn>
                                        <p:tgtEl>
                                          <p:spTgt spid="89091">
                                            <p:txEl>
                                              <p:pRg st="4" end="4"/>
                                            </p:txEl>
                                          </p:spTgt>
                                        </p:tgtEl>
                                        <p:attrNameLst>
                                          <p:attrName>style.visibility</p:attrName>
                                        </p:attrNameLst>
                                      </p:cBhvr>
                                      <p:to>
                                        <p:strVal val="visible"/>
                                      </p:to>
                                    </p:set>
                                    <p:animEffect transition="in" filter="randombar(horizontal)">
                                      <p:cBhvr>
                                        <p:cTn id="30" dur="500"/>
                                        <p:tgtEl>
                                          <p:spTgt spid="89091">
                                            <p:txEl>
                                              <p:pRg st="4" end="4"/>
                                            </p:txEl>
                                          </p:spTgt>
                                        </p:tgtEl>
                                      </p:cBhvr>
                                    </p:animEffect>
                                  </p:childTnLst>
                                </p:cTn>
                              </p:par>
                              <p:par>
                                <p:cTn id="31" presetID="14" presetClass="entr" presetSubtype="10" fill="hold" grpId="0" nodeType="withEffect">
                                  <p:stCondLst>
                                    <p:cond delay="0"/>
                                  </p:stCondLst>
                                  <p:childTnLst>
                                    <p:set>
                                      <p:cBhvr>
                                        <p:cTn id="32" dur="1" fill="hold">
                                          <p:stCondLst>
                                            <p:cond delay="0"/>
                                          </p:stCondLst>
                                        </p:cTn>
                                        <p:tgtEl>
                                          <p:spTgt spid="89091">
                                            <p:txEl>
                                              <p:pRg st="5" end="5"/>
                                            </p:txEl>
                                          </p:spTgt>
                                        </p:tgtEl>
                                        <p:attrNameLst>
                                          <p:attrName>style.visibility</p:attrName>
                                        </p:attrNameLst>
                                      </p:cBhvr>
                                      <p:to>
                                        <p:strVal val="visible"/>
                                      </p:to>
                                    </p:set>
                                    <p:animEffect transition="in" filter="randombar(horizontal)">
                                      <p:cBhvr>
                                        <p:cTn id="33" dur="500"/>
                                        <p:tgtEl>
                                          <p:spTgt spid="89091">
                                            <p:txEl>
                                              <p:pRg st="5" end="5"/>
                                            </p:txEl>
                                          </p:spTgt>
                                        </p:tgtEl>
                                      </p:cBhvr>
                                    </p:animEffect>
                                  </p:childTnLst>
                                </p:cTn>
                              </p:par>
                              <p:par>
                                <p:cTn id="34" presetID="14" presetClass="entr" presetSubtype="10" fill="hold" grpId="0" nodeType="withEffect">
                                  <p:stCondLst>
                                    <p:cond delay="0"/>
                                  </p:stCondLst>
                                  <p:childTnLst>
                                    <p:set>
                                      <p:cBhvr>
                                        <p:cTn id="35" dur="1" fill="hold">
                                          <p:stCondLst>
                                            <p:cond delay="0"/>
                                          </p:stCondLst>
                                        </p:cTn>
                                        <p:tgtEl>
                                          <p:spTgt spid="89091">
                                            <p:txEl>
                                              <p:pRg st="6" end="6"/>
                                            </p:txEl>
                                          </p:spTgt>
                                        </p:tgtEl>
                                        <p:attrNameLst>
                                          <p:attrName>style.visibility</p:attrName>
                                        </p:attrNameLst>
                                      </p:cBhvr>
                                      <p:to>
                                        <p:strVal val="visible"/>
                                      </p:to>
                                    </p:set>
                                    <p:animEffect transition="in" filter="randombar(horizontal)">
                                      <p:cBhvr>
                                        <p:cTn id="36" dur="500"/>
                                        <p:tgtEl>
                                          <p:spTgt spid="89091">
                                            <p:txEl>
                                              <p:pRg st="6" end="6"/>
                                            </p:txEl>
                                          </p:spTgt>
                                        </p:tgtEl>
                                      </p:cBhvr>
                                    </p:animEffect>
                                  </p:childTnLst>
                                </p:cTn>
                              </p:par>
                              <p:par>
                                <p:cTn id="37" presetID="14" presetClass="entr" presetSubtype="10" fill="hold" grpId="0" nodeType="withEffect">
                                  <p:stCondLst>
                                    <p:cond delay="0"/>
                                  </p:stCondLst>
                                  <p:childTnLst>
                                    <p:set>
                                      <p:cBhvr>
                                        <p:cTn id="38" dur="1" fill="hold">
                                          <p:stCondLst>
                                            <p:cond delay="0"/>
                                          </p:stCondLst>
                                        </p:cTn>
                                        <p:tgtEl>
                                          <p:spTgt spid="89091">
                                            <p:txEl>
                                              <p:pRg st="7" end="7"/>
                                            </p:txEl>
                                          </p:spTgt>
                                        </p:tgtEl>
                                        <p:attrNameLst>
                                          <p:attrName>style.visibility</p:attrName>
                                        </p:attrNameLst>
                                      </p:cBhvr>
                                      <p:to>
                                        <p:strVal val="visible"/>
                                      </p:to>
                                    </p:set>
                                    <p:animEffect transition="in" filter="randombar(horizontal)">
                                      <p:cBhvr>
                                        <p:cTn id="39" dur="500"/>
                                        <p:tgtEl>
                                          <p:spTgt spid="8909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uiExpand="1" build="p"/>
      <p:bldP spid="89090"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2">
            <a:extLst>
              <a:ext uri="{FF2B5EF4-FFF2-40B4-BE49-F238E27FC236}">
                <a16:creationId xmlns:a16="http://schemas.microsoft.com/office/drawing/2014/main" id="{90F8D11D-B472-4DE1-8EAF-D0605B5A1D09}"/>
              </a:ext>
            </a:extLst>
          </p:cNvPr>
          <p:cNvSpPr>
            <a:spLocks noGrp="1" noChangeArrowheads="1"/>
          </p:cNvSpPr>
          <p:nvPr>
            <p:ph type="title"/>
          </p:nvPr>
        </p:nvSpPr>
        <p:spPr/>
        <p:txBody>
          <a:bodyPr/>
          <a:lstStyle/>
          <a:p>
            <a:r>
              <a:rPr lang="en-US" altLang="en-US"/>
              <a:t>Infectious</a:t>
            </a:r>
          </a:p>
        </p:txBody>
      </p:sp>
      <p:sp>
        <p:nvSpPr>
          <p:cNvPr id="98307" name="Rectangle 3">
            <a:extLst>
              <a:ext uri="{FF2B5EF4-FFF2-40B4-BE49-F238E27FC236}">
                <a16:creationId xmlns:a16="http://schemas.microsoft.com/office/drawing/2014/main" id="{D88A684B-D8A0-4843-B018-3901FBF65B6A}"/>
              </a:ext>
            </a:extLst>
          </p:cNvPr>
          <p:cNvSpPr>
            <a:spLocks noGrp="1" noChangeArrowheads="1"/>
          </p:cNvSpPr>
          <p:nvPr>
            <p:ph type="body" idx="1"/>
          </p:nvPr>
        </p:nvSpPr>
        <p:spPr/>
        <p:txBody>
          <a:bodyPr>
            <a:noAutofit/>
          </a:bodyPr>
          <a:lstStyle/>
          <a:p>
            <a:pPr eaLnBrk="1" hangingPunct="1">
              <a:lnSpc>
                <a:spcPct val="90000"/>
              </a:lnSpc>
            </a:pPr>
            <a:r>
              <a:rPr lang="en-US" altLang="en-US" sz="2400" dirty="0"/>
              <a:t>DISCUSSION: Name some </a:t>
            </a:r>
            <a:r>
              <a:rPr lang="en-US" altLang="en-US" sz="2400" dirty="0">
                <a:solidFill>
                  <a:srgbClr val="FF0000"/>
                </a:solidFill>
              </a:rPr>
              <a:t>systemic</a:t>
            </a:r>
            <a:r>
              <a:rPr lang="en-US" altLang="en-US" sz="2400" dirty="0"/>
              <a:t> infectious causes of fever</a:t>
            </a:r>
          </a:p>
          <a:p>
            <a:pPr lvl="1"/>
            <a:r>
              <a:rPr lang="en-US" altLang="en-US" sz="2200" dirty="0"/>
              <a:t>Bacteremia, sepsis, meningitis, endocarditis</a:t>
            </a:r>
          </a:p>
          <a:p>
            <a:r>
              <a:rPr lang="en-US" altLang="en-US" sz="2400" dirty="0"/>
              <a:t>DISCUSSION: Name some </a:t>
            </a:r>
            <a:r>
              <a:rPr lang="en-US" altLang="en-US" sz="2400" dirty="0">
                <a:solidFill>
                  <a:srgbClr val="FF0000"/>
                </a:solidFill>
              </a:rPr>
              <a:t>respiratory</a:t>
            </a:r>
            <a:r>
              <a:rPr lang="en-US" altLang="en-US" sz="2400" dirty="0"/>
              <a:t> infectious causes of fever</a:t>
            </a:r>
          </a:p>
          <a:p>
            <a:pPr lvl="1" eaLnBrk="1" hangingPunct="1">
              <a:lnSpc>
                <a:spcPct val="90000"/>
              </a:lnSpc>
            </a:pPr>
            <a:r>
              <a:rPr lang="en-US" altLang="en-US" sz="2400" dirty="0"/>
              <a:t>URI, sinusitis, otitis media, pharyngitis, pneumonia, bronchiolitis</a:t>
            </a:r>
          </a:p>
          <a:p>
            <a:pPr eaLnBrk="1" hangingPunct="1">
              <a:lnSpc>
                <a:spcPct val="90000"/>
              </a:lnSpc>
            </a:pPr>
            <a:r>
              <a:rPr lang="en-US" altLang="en-US" sz="2400" dirty="0"/>
              <a:t>DISCUSSION: Name some </a:t>
            </a:r>
            <a:r>
              <a:rPr lang="en-US" altLang="en-US" sz="2400" dirty="0">
                <a:solidFill>
                  <a:srgbClr val="FF0000"/>
                </a:solidFill>
              </a:rPr>
              <a:t>abdominal</a:t>
            </a:r>
            <a:r>
              <a:rPr lang="en-US" altLang="en-US" sz="2400" dirty="0"/>
              <a:t> infectious causes:</a:t>
            </a:r>
          </a:p>
          <a:p>
            <a:pPr lvl="1" eaLnBrk="1" hangingPunct="1">
              <a:lnSpc>
                <a:spcPct val="90000"/>
              </a:lnSpc>
            </a:pPr>
            <a:r>
              <a:rPr lang="en-US" altLang="en-US" sz="2400" dirty="0"/>
              <a:t>Urinary tract infection, abscess (liver, kidney, pelvis)</a:t>
            </a:r>
          </a:p>
          <a:p>
            <a:pPr eaLnBrk="1" hangingPunct="1">
              <a:lnSpc>
                <a:spcPct val="90000"/>
              </a:lnSpc>
            </a:pPr>
            <a:r>
              <a:rPr lang="en-US" altLang="en-US" sz="2400" dirty="0"/>
              <a:t>Other causes: </a:t>
            </a:r>
          </a:p>
          <a:p>
            <a:pPr eaLnBrk="1" hangingPunct="1">
              <a:lnSpc>
                <a:spcPct val="90000"/>
              </a:lnSpc>
            </a:pPr>
            <a:r>
              <a:rPr lang="en-US" altLang="en-US" sz="2400" dirty="0"/>
              <a:t>Bone/joint infection</a:t>
            </a:r>
          </a:p>
          <a:p>
            <a:pPr eaLnBrk="1" hangingPunct="1">
              <a:lnSpc>
                <a:spcPct val="90000"/>
              </a:lnSpc>
            </a:pPr>
            <a:r>
              <a:rPr lang="en-US" altLang="en-US" sz="2400" dirty="0"/>
              <a:t>Hardware infection</a:t>
            </a:r>
          </a:p>
          <a:p>
            <a:pPr lvl="1" eaLnBrk="1" hangingPunct="1">
              <a:lnSpc>
                <a:spcPct val="90000"/>
              </a:lnSpc>
            </a:pPr>
            <a:r>
              <a:rPr lang="en-US" altLang="en-US" sz="2400" dirty="0"/>
              <a:t>Central line, VP shunt, G-tube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98306"/>
                                        </p:tgtEl>
                                        <p:attrNameLst>
                                          <p:attrName>style.visibility</p:attrName>
                                        </p:attrNameLst>
                                      </p:cBhvr>
                                      <p:to>
                                        <p:strVal val="visible"/>
                                      </p:to>
                                    </p:set>
                                    <p:anim calcmode="lin" valueType="num">
                                      <p:cBhvr>
                                        <p:cTn id="7" dur="500" fill="hold"/>
                                        <p:tgtEl>
                                          <p:spTgt spid="98306"/>
                                        </p:tgtEl>
                                        <p:attrNameLst>
                                          <p:attrName>ppt_x</p:attrName>
                                        </p:attrNameLst>
                                      </p:cBhvr>
                                      <p:tavLst>
                                        <p:tav tm="0">
                                          <p:val>
                                            <p:strVal val="#ppt_x-.2"/>
                                          </p:val>
                                        </p:tav>
                                        <p:tav tm="100000">
                                          <p:val>
                                            <p:strVal val="#ppt_x"/>
                                          </p:val>
                                        </p:tav>
                                      </p:tavLst>
                                    </p:anim>
                                    <p:anim calcmode="lin" valueType="num">
                                      <p:cBhvr>
                                        <p:cTn id="8" dur="500" fill="hold"/>
                                        <p:tgtEl>
                                          <p:spTgt spid="98306"/>
                                        </p:tgtEl>
                                        <p:attrNameLst>
                                          <p:attrName>ppt_y</p:attrName>
                                        </p:attrNameLst>
                                      </p:cBhvr>
                                      <p:tavLst>
                                        <p:tav tm="0">
                                          <p:val>
                                            <p:strVal val="#ppt_y"/>
                                          </p:val>
                                        </p:tav>
                                        <p:tav tm="100000">
                                          <p:val>
                                            <p:strVal val="#ppt_y"/>
                                          </p:val>
                                        </p:tav>
                                      </p:tavLst>
                                    </p:anim>
                                    <p:animEffect transition="in" filter="wipe(right)" prLst="gradientSize: 0.1">
                                      <p:cBhvr>
                                        <p:cTn id="9" dur="500"/>
                                        <p:tgtEl>
                                          <p:spTgt spid="9830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98307">
                                            <p:txEl>
                                              <p:pRg st="0" end="0"/>
                                            </p:txEl>
                                          </p:spTgt>
                                        </p:tgtEl>
                                        <p:attrNameLst>
                                          <p:attrName>style.visibility</p:attrName>
                                        </p:attrNameLst>
                                      </p:cBhvr>
                                      <p:to>
                                        <p:strVal val="visible"/>
                                      </p:to>
                                    </p:set>
                                    <p:animEffect transition="in" filter="fade">
                                      <p:cBhvr>
                                        <p:cTn id="14" dur="500"/>
                                        <p:tgtEl>
                                          <p:spTgt spid="98307">
                                            <p:txEl>
                                              <p:pRg st="0" end="0"/>
                                            </p:txEl>
                                          </p:spTgt>
                                        </p:tgtEl>
                                      </p:cBhvr>
                                    </p:animEffect>
                                    <p:anim calcmode="lin" valueType="num">
                                      <p:cBhvr>
                                        <p:cTn id="15" dur="500" fill="hold"/>
                                        <p:tgtEl>
                                          <p:spTgt spid="98307">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98307">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98307">
                                            <p:txEl>
                                              <p:pRg st="1" end="1"/>
                                            </p:txEl>
                                          </p:spTgt>
                                        </p:tgtEl>
                                        <p:attrNameLst>
                                          <p:attrName>style.visibility</p:attrName>
                                        </p:attrNameLst>
                                      </p:cBhvr>
                                      <p:to>
                                        <p:strVal val="visible"/>
                                      </p:to>
                                    </p:set>
                                    <p:animEffect transition="in" filter="fade">
                                      <p:cBhvr>
                                        <p:cTn id="19" dur="500"/>
                                        <p:tgtEl>
                                          <p:spTgt spid="98307">
                                            <p:txEl>
                                              <p:pRg st="1" end="1"/>
                                            </p:txEl>
                                          </p:spTgt>
                                        </p:tgtEl>
                                      </p:cBhvr>
                                    </p:animEffect>
                                    <p:anim calcmode="lin" valueType="num">
                                      <p:cBhvr>
                                        <p:cTn id="20" dur="500" fill="hold"/>
                                        <p:tgtEl>
                                          <p:spTgt spid="98307">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98307">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1" nodeType="clickEffect">
                                  <p:stCondLst>
                                    <p:cond delay="0"/>
                                  </p:stCondLst>
                                  <p:childTnLst>
                                    <p:set>
                                      <p:cBhvr>
                                        <p:cTn id="25" dur="1" fill="hold">
                                          <p:stCondLst>
                                            <p:cond delay="0"/>
                                          </p:stCondLst>
                                        </p:cTn>
                                        <p:tgtEl>
                                          <p:spTgt spid="98307">
                                            <p:txEl>
                                              <p:pRg st="0" end="0"/>
                                            </p:txEl>
                                          </p:spTgt>
                                        </p:tgtEl>
                                        <p:attrNameLst>
                                          <p:attrName>style.visibility</p:attrName>
                                        </p:attrNameLst>
                                      </p:cBhvr>
                                      <p:to>
                                        <p:strVal val="visible"/>
                                      </p:to>
                                    </p:set>
                                  </p:childTnLst>
                                </p:cTn>
                              </p:par>
                              <p:par>
                                <p:cTn id="26" presetID="1" presetClass="entr" presetSubtype="0" fill="hold" grpId="1" nodeType="withEffect">
                                  <p:stCondLst>
                                    <p:cond delay="0"/>
                                  </p:stCondLst>
                                  <p:childTnLst>
                                    <p:set>
                                      <p:cBhvr>
                                        <p:cTn id="27" dur="1" fill="hold">
                                          <p:stCondLst>
                                            <p:cond delay="0"/>
                                          </p:stCondLst>
                                        </p:cTn>
                                        <p:tgtEl>
                                          <p:spTgt spid="98307">
                                            <p:txEl>
                                              <p:pRg st="1" end="1"/>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1" nodeType="clickEffect">
                                  <p:stCondLst>
                                    <p:cond delay="0"/>
                                  </p:stCondLst>
                                  <p:childTnLst>
                                    <p:set>
                                      <p:cBhvr>
                                        <p:cTn id="31" dur="1" fill="hold">
                                          <p:stCondLst>
                                            <p:cond delay="0"/>
                                          </p:stCondLst>
                                        </p:cTn>
                                        <p:tgtEl>
                                          <p:spTgt spid="98307">
                                            <p:txEl>
                                              <p:pRg st="2" end="2"/>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1" nodeType="clickEffect">
                                  <p:stCondLst>
                                    <p:cond delay="0"/>
                                  </p:stCondLst>
                                  <p:childTnLst>
                                    <p:set>
                                      <p:cBhvr>
                                        <p:cTn id="35" dur="1" fill="hold">
                                          <p:stCondLst>
                                            <p:cond delay="0"/>
                                          </p:stCondLst>
                                        </p:cTn>
                                        <p:tgtEl>
                                          <p:spTgt spid="98307">
                                            <p:txEl>
                                              <p:pRg st="3" end="3"/>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1" nodeType="clickEffect">
                                  <p:stCondLst>
                                    <p:cond delay="0"/>
                                  </p:stCondLst>
                                  <p:childTnLst>
                                    <p:set>
                                      <p:cBhvr>
                                        <p:cTn id="39" dur="1" fill="hold">
                                          <p:stCondLst>
                                            <p:cond delay="0"/>
                                          </p:stCondLst>
                                        </p:cTn>
                                        <p:tgtEl>
                                          <p:spTgt spid="98307">
                                            <p:txEl>
                                              <p:pRg st="4" end="4"/>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1" nodeType="clickEffect">
                                  <p:stCondLst>
                                    <p:cond delay="0"/>
                                  </p:stCondLst>
                                  <p:childTnLst>
                                    <p:set>
                                      <p:cBhvr>
                                        <p:cTn id="43" dur="1" fill="hold">
                                          <p:stCondLst>
                                            <p:cond delay="0"/>
                                          </p:stCondLst>
                                        </p:cTn>
                                        <p:tgtEl>
                                          <p:spTgt spid="98307">
                                            <p:txEl>
                                              <p:pRg st="5" end="5"/>
                                            </p:txEl>
                                          </p:spTgt>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1" nodeType="clickEffect">
                                  <p:stCondLst>
                                    <p:cond delay="0"/>
                                  </p:stCondLst>
                                  <p:childTnLst>
                                    <p:set>
                                      <p:cBhvr>
                                        <p:cTn id="47" dur="1" fill="hold">
                                          <p:stCondLst>
                                            <p:cond delay="0"/>
                                          </p:stCondLst>
                                        </p:cTn>
                                        <p:tgtEl>
                                          <p:spTgt spid="98307">
                                            <p:txEl>
                                              <p:pRg st="6" end="6"/>
                                            </p:txEl>
                                          </p:spTgt>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1" nodeType="clickEffect">
                                  <p:stCondLst>
                                    <p:cond delay="0"/>
                                  </p:stCondLst>
                                  <p:childTnLst>
                                    <p:set>
                                      <p:cBhvr>
                                        <p:cTn id="51" dur="1" fill="hold">
                                          <p:stCondLst>
                                            <p:cond delay="0"/>
                                          </p:stCondLst>
                                        </p:cTn>
                                        <p:tgtEl>
                                          <p:spTgt spid="98307">
                                            <p:txEl>
                                              <p:pRg st="7" end="7"/>
                                            </p:txEl>
                                          </p:spTgt>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1" nodeType="clickEffect">
                                  <p:stCondLst>
                                    <p:cond delay="0"/>
                                  </p:stCondLst>
                                  <p:childTnLst>
                                    <p:set>
                                      <p:cBhvr>
                                        <p:cTn id="55" dur="1" fill="hold">
                                          <p:stCondLst>
                                            <p:cond delay="0"/>
                                          </p:stCondLst>
                                        </p:cTn>
                                        <p:tgtEl>
                                          <p:spTgt spid="98307">
                                            <p:txEl>
                                              <p:pRg st="8" end="8"/>
                                            </p:txEl>
                                          </p:spTgt>
                                        </p:tgtEl>
                                        <p:attrNameLst>
                                          <p:attrName>style.visibility</p:attrName>
                                        </p:attrNameLst>
                                      </p:cBhvr>
                                      <p:to>
                                        <p:strVal val="visible"/>
                                      </p:to>
                                    </p:set>
                                  </p:childTnLst>
                                </p:cTn>
                              </p:par>
                              <p:par>
                                <p:cTn id="56" presetID="1" presetClass="entr" presetSubtype="0" fill="hold" grpId="1" nodeType="withEffect">
                                  <p:stCondLst>
                                    <p:cond delay="0"/>
                                  </p:stCondLst>
                                  <p:childTnLst>
                                    <p:set>
                                      <p:cBhvr>
                                        <p:cTn id="57" dur="1" fill="hold">
                                          <p:stCondLst>
                                            <p:cond delay="0"/>
                                          </p:stCondLst>
                                        </p:cTn>
                                        <p:tgtEl>
                                          <p:spTgt spid="9830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6" grpId="0"/>
      <p:bldP spid="98307" grpId="0" uiExpand="1" build="p"/>
      <p:bldP spid="98307" grpId="1" uiExpand="1"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3ABC453F-8DCC-467D-B920-EBDD9E68855B}"/>
              </a:ext>
            </a:extLst>
          </p:cNvPr>
          <p:cNvSpPr>
            <a:spLocks noGrp="1" noChangeArrowheads="1"/>
          </p:cNvSpPr>
          <p:nvPr>
            <p:ph type="title"/>
          </p:nvPr>
        </p:nvSpPr>
        <p:spPr/>
        <p:txBody>
          <a:bodyPr/>
          <a:lstStyle/>
          <a:p>
            <a:r>
              <a:rPr lang="en-US" altLang="en-US"/>
              <a:t>Inflammatory</a:t>
            </a:r>
          </a:p>
        </p:txBody>
      </p:sp>
      <p:sp>
        <p:nvSpPr>
          <p:cNvPr id="95235" name="Rectangle 3">
            <a:extLst>
              <a:ext uri="{FF2B5EF4-FFF2-40B4-BE49-F238E27FC236}">
                <a16:creationId xmlns:a16="http://schemas.microsoft.com/office/drawing/2014/main" id="{C29750A7-E4DE-4CA3-B1CA-A1901A03E154}"/>
              </a:ext>
            </a:extLst>
          </p:cNvPr>
          <p:cNvSpPr>
            <a:spLocks noGrp="1" noChangeArrowheads="1"/>
          </p:cNvSpPr>
          <p:nvPr>
            <p:ph type="body" idx="1"/>
          </p:nvPr>
        </p:nvSpPr>
        <p:spPr/>
        <p:txBody>
          <a:bodyPr/>
          <a:lstStyle/>
          <a:p>
            <a:pPr eaLnBrk="1" hangingPunct="1"/>
            <a:r>
              <a:rPr lang="en-US" altLang="en-US" sz="2400" dirty="0"/>
              <a:t>DISCUSSION: Name some </a:t>
            </a:r>
            <a:r>
              <a:rPr lang="en-US" altLang="en-US" sz="2400" dirty="0">
                <a:solidFill>
                  <a:srgbClr val="FF0000"/>
                </a:solidFill>
              </a:rPr>
              <a:t>inflammatory</a:t>
            </a:r>
            <a:r>
              <a:rPr lang="en-US" altLang="en-US" sz="2400" dirty="0"/>
              <a:t> causes of fever: </a:t>
            </a:r>
          </a:p>
          <a:p>
            <a:pPr eaLnBrk="1" hangingPunct="1"/>
            <a:r>
              <a:rPr lang="en-US" altLang="en-US" sz="2400" dirty="0"/>
              <a:t>Kawasaki disease, Juvenile inflammatory arthritis, Lupus, Inflammatory bowel disease, Henoch-</a:t>
            </a:r>
            <a:r>
              <a:rPr lang="en-US" altLang="en-US" sz="2400" dirty="0" err="1"/>
              <a:t>Schonlein</a:t>
            </a:r>
            <a:r>
              <a:rPr lang="en-US" altLang="en-US" sz="2400" dirty="0"/>
              <a:t> purpura</a:t>
            </a:r>
          </a:p>
          <a:p>
            <a:pPr eaLnBrk="1" hangingPunct="1"/>
            <a:endParaRPr lang="en-US" altLang="en-US" dirty="0"/>
          </a:p>
          <a:p>
            <a:endParaRPr lang="en-US" alt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95234"/>
                                        </p:tgtEl>
                                        <p:attrNameLst>
                                          <p:attrName>style.visibility</p:attrName>
                                        </p:attrNameLst>
                                      </p:cBhvr>
                                      <p:to>
                                        <p:strVal val="visible"/>
                                      </p:to>
                                    </p:set>
                                    <p:anim calcmode="lin" valueType="num">
                                      <p:cBhvr>
                                        <p:cTn id="7" dur="1000" fill="hold"/>
                                        <p:tgtEl>
                                          <p:spTgt spid="95234"/>
                                        </p:tgtEl>
                                        <p:attrNameLst>
                                          <p:attrName>ppt_x</p:attrName>
                                        </p:attrNameLst>
                                      </p:cBhvr>
                                      <p:tavLst>
                                        <p:tav tm="0">
                                          <p:val>
                                            <p:strVal val="#ppt_x-.2"/>
                                          </p:val>
                                        </p:tav>
                                        <p:tav tm="100000">
                                          <p:val>
                                            <p:strVal val="#ppt_x"/>
                                          </p:val>
                                        </p:tav>
                                      </p:tavLst>
                                    </p:anim>
                                    <p:anim calcmode="lin" valueType="num">
                                      <p:cBhvr>
                                        <p:cTn id="8" dur="1000" fill="hold"/>
                                        <p:tgtEl>
                                          <p:spTgt spid="95234"/>
                                        </p:tgtEl>
                                        <p:attrNameLst>
                                          <p:attrName>ppt_y</p:attrName>
                                        </p:attrNameLst>
                                      </p:cBhvr>
                                      <p:tavLst>
                                        <p:tav tm="0">
                                          <p:val>
                                            <p:strVal val="#ppt_y"/>
                                          </p:val>
                                        </p:tav>
                                        <p:tav tm="100000">
                                          <p:val>
                                            <p:strVal val="#ppt_y"/>
                                          </p:val>
                                        </p:tav>
                                      </p:tavLst>
                                    </p:anim>
                                    <p:animEffect transition="in" filter="wipe(right)" prLst="gradientSize: 0.1">
                                      <p:cBhvr>
                                        <p:cTn id="9" dur="1000"/>
                                        <p:tgtEl>
                                          <p:spTgt spid="9523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95235">
                                            <p:txEl>
                                              <p:pRg st="0" end="0"/>
                                            </p:txEl>
                                          </p:spTgt>
                                        </p:tgtEl>
                                        <p:attrNameLst>
                                          <p:attrName>style.visibility</p:attrName>
                                        </p:attrNameLst>
                                      </p:cBhvr>
                                      <p:to>
                                        <p:strVal val="visible"/>
                                      </p:to>
                                    </p:set>
                                    <p:animEffect transition="in" filter="fade">
                                      <p:cBhvr>
                                        <p:cTn id="14" dur="500"/>
                                        <p:tgtEl>
                                          <p:spTgt spid="95235">
                                            <p:txEl>
                                              <p:pRg st="0" end="0"/>
                                            </p:txEl>
                                          </p:spTgt>
                                        </p:tgtEl>
                                      </p:cBhvr>
                                    </p:animEffect>
                                    <p:anim calcmode="lin" valueType="num">
                                      <p:cBhvr>
                                        <p:cTn id="15" dur="500" fill="hold"/>
                                        <p:tgtEl>
                                          <p:spTgt spid="95235">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95235">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95235">
                                            <p:txEl>
                                              <p:pRg st="1" end="1"/>
                                            </p:txEl>
                                          </p:spTgt>
                                        </p:tgtEl>
                                        <p:attrNameLst>
                                          <p:attrName>style.visibility</p:attrName>
                                        </p:attrNameLst>
                                      </p:cBhvr>
                                      <p:to>
                                        <p:strVal val="visible"/>
                                      </p:to>
                                    </p:set>
                                    <p:animEffect transition="in" filter="fade">
                                      <p:cBhvr>
                                        <p:cTn id="21" dur="500"/>
                                        <p:tgtEl>
                                          <p:spTgt spid="95235">
                                            <p:txEl>
                                              <p:pRg st="1" end="1"/>
                                            </p:txEl>
                                          </p:spTgt>
                                        </p:tgtEl>
                                      </p:cBhvr>
                                    </p:animEffect>
                                    <p:anim calcmode="lin" valueType="num">
                                      <p:cBhvr>
                                        <p:cTn id="22" dur="500" fill="hold"/>
                                        <p:tgtEl>
                                          <p:spTgt spid="95235">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95235">
                                            <p:txEl>
                                              <p:pRg st="1" end="1"/>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4" grpId="0"/>
      <p:bldP spid="95235" grpId="0" build="p"/>
    </p:bld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EAE9B067EAD424891CDF970F6A4CC1A" ma:contentTypeVersion="10" ma:contentTypeDescription="Create a new document." ma:contentTypeScope="" ma:versionID="6631b4b975869d422f6813b998e3eab0">
  <xsd:schema xmlns:xsd="http://www.w3.org/2001/XMLSchema" xmlns:xs="http://www.w3.org/2001/XMLSchema" xmlns:p="http://schemas.microsoft.com/office/2006/metadata/properties" xmlns:ns3="b10a0e07-ee3a-44c9-8f9f-086711cdcabb" xmlns:ns4="24f3a668-811a-4f12-aec3-c14b5e48d8e4" targetNamespace="http://schemas.microsoft.com/office/2006/metadata/properties" ma:root="true" ma:fieldsID="4e80e1b6f9d5de75cac78b9c717bd27e" ns3:_="" ns4:_="">
    <xsd:import namespace="b10a0e07-ee3a-44c9-8f9f-086711cdcabb"/>
    <xsd:import namespace="24f3a668-811a-4f12-aec3-c14b5e48d8e4"/>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0a0e07-ee3a-44c9-8f9f-086711cdcab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4f3a668-811a-4f12-aec3-c14b5e48d8e4"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EB301F7-BAA4-4E68-A2F6-44330ACFD1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10a0e07-ee3a-44c9-8f9f-086711cdcabb"/>
    <ds:schemaRef ds:uri="24f3a668-811a-4f12-aec3-c14b5e48d8e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636D696-5B03-48F1-AD6A-268483348338}">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7AC5870F-2FD7-40A8-95EA-76F52B26F81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1356</Words>
  <Application>Microsoft Office PowerPoint</Application>
  <PresentationFormat>Widescreen</PresentationFormat>
  <Paragraphs>142</Paragraphs>
  <Slides>21</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Century Gothic</vt:lpstr>
      <vt:lpstr>Vapor Trail</vt:lpstr>
      <vt:lpstr>Fever</vt:lpstr>
      <vt:lpstr>Objectives</vt:lpstr>
      <vt:lpstr>Case 1</vt:lpstr>
      <vt:lpstr>Case 2</vt:lpstr>
      <vt:lpstr>Which patients are high-risk for sepsis?</vt:lpstr>
      <vt:lpstr>Definition of fever</vt:lpstr>
      <vt:lpstr>What etiologies cause fever?</vt:lpstr>
      <vt:lpstr>Infectious</vt:lpstr>
      <vt:lpstr>Inflammatory</vt:lpstr>
      <vt:lpstr>Others</vt:lpstr>
      <vt:lpstr>Life-threatening conditions</vt:lpstr>
      <vt:lpstr>Case 3</vt:lpstr>
      <vt:lpstr>Assessment</vt:lpstr>
      <vt:lpstr>Laboratory evaluation</vt:lpstr>
      <vt:lpstr>Laboratory evaluation</vt:lpstr>
      <vt:lpstr>Treatment for non-high risk patients</vt:lpstr>
      <vt:lpstr>Treatment for patients with central lines </vt:lpstr>
      <vt:lpstr>Treatment for neonates ≤ 2 months </vt:lpstr>
      <vt:lpstr>Take home points</vt:lpstr>
      <vt:lpstr>Supplemental reading</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Fever</dc:title>
  <dc:creator>Zeini, Mariam M.</dc:creator>
  <cp:lastModifiedBy>Zeini, Mariam M.</cp:lastModifiedBy>
  <cp:revision>1</cp:revision>
  <dcterms:created xsi:type="dcterms:W3CDTF">2020-06-24T13:33:45Z</dcterms:created>
  <dcterms:modified xsi:type="dcterms:W3CDTF">2020-06-24T13:34:26Z</dcterms:modified>
</cp:coreProperties>
</file>